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797675" cy="9926638"/>
  <p:defaultText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680"/>
    <a:srgbClr val="112950"/>
    <a:srgbClr val="0068FF"/>
    <a:srgbClr val="B1D5FD"/>
    <a:srgbClr val="0A5B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63860" autoAdjust="0"/>
  </p:normalViewPr>
  <p:slideViewPr>
    <p:cSldViewPr snapToGrid="0">
      <p:cViewPr varScale="1">
        <p:scale>
          <a:sx n="73" d="100"/>
          <a:sy n="73" d="100"/>
        </p:scale>
        <p:origin x="20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BY"/>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DA0075A-58EB-45DA-BBA6-22948ED0847F}" type="datetimeFigureOut">
              <a:rPr lang="ru-BY" smtClean="0"/>
              <a:t>12.03.2026</a:t>
            </a:fld>
            <a:endParaRPr lang="ru-BY"/>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BY"/>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ru-BY"/>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A535AB0-FB0D-4185-A74A-C96D992590E5}" type="slidenum">
              <a:rPr lang="ru-BY" smtClean="0"/>
              <a:t>‹#›</a:t>
            </a:fld>
            <a:endParaRPr lang="ru-BY"/>
          </a:p>
        </p:txBody>
      </p:sp>
    </p:spTree>
    <p:extLst>
      <p:ext uri="{BB962C8B-B14F-4D97-AF65-F5344CB8AC3E}">
        <p14:creationId xmlns:p14="http://schemas.microsoft.com/office/powerpoint/2010/main" val="30123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 16 по 22 марта 2026 года в Беларуси пройдет Неделя финансовой грамотности детей и молодежи. Эта ежегодная масштабная информационная кампания призвана помочь молодому поколению уверенно ориентироваться в мире финансов.</a:t>
            </a:r>
            <a:endParaRPr lang="ru-BY"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solidFill>
                  <a:schemeClr val="tx1"/>
                </a:solidFill>
                <a:effectLst/>
                <a:latin typeface="Times New Roman" panose="02020603050405020304" pitchFamily="18" charset="0"/>
                <a:cs typeface="Times New Roman" panose="02020603050405020304" pitchFamily="18" charset="0"/>
              </a:rPr>
              <a:t>           </a:t>
            </a:r>
            <a:r>
              <a:rPr lang="ru-RU" sz="1800" dirty="0">
                <a:solidFill>
                  <a:schemeClr val="tx1"/>
                </a:solidFill>
                <a:effectLst/>
                <a:latin typeface="Times New Roman" panose="02020603050405020304" pitchFamily="18" charset="0"/>
                <a:cs typeface="Times New Roman" panose="02020603050405020304" pitchFamily="18" charset="0"/>
              </a:rPr>
              <a:t>Тематический акцент 2026 года – </a:t>
            </a:r>
            <a:r>
              <a:rPr lang="ru-RU" sz="1800" b="1" dirty="0">
                <a:solidFill>
                  <a:schemeClr val="tx1"/>
                </a:solidFill>
                <a:effectLst/>
                <a:latin typeface="Times New Roman" panose="02020603050405020304" pitchFamily="18" charset="0"/>
                <a:cs typeface="Times New Roman" panose="02020603050405020304" pitchFamily="18" charset="0"/>
              </a:rPr>
              <a:t>цифровые финансы</a:t>
            </a:r>
            <a:r>
              <a:rPr lang="ru-RU" sz="1800" dirty="0">
                <a:solidFill>
                  <a:schemeClr val="tx1"/>
                </a:solidFill>
                <a:effectLst/>
                <a:latin typeface="Times New Roman" panose="02020603050405020304" pitchFamily="18" charset="0"/>
                <a:cs typeface="Times New Roman" panose="02020603050405020304" pitchFamily="18" charset="0"/>
              </a:rPr>
              <a:t>. </a:t>
            </a:r>
            <a:endParaRPr lang="en-US" sz="1800" dirty="0">
              <a:solidFill>
                <a:schemeClr val="tx1"/>
              </a:solidFill>
              <a:effectLst/>
              <a:latin typeface="Times New Roman" panose="02020603050405020304" pitchFamily="18" charset="0"/>
              <a:cs typeface="Times New Roman" panose="02020603050405020304" pitchFamily="18" charset="0"/>
            </a:endParaRPr>
          </a:p>
          <a:p>
            <a:r>
              <a:rPr lang="en-US" sz="1800" dirty="0">
                <a:solidFill>
                  <a:schemeClr val="tx1"/>
                </a:solidFill>
                <a:effectLst/>
                <a:latin typeface="Times New Roman" panose="02020603050405020304" pitchFamily="18" charset="0"/>
                <a:cs typeface="Times New Roman" panose="02020603050405020304" pitchFamily="18" charset="0"/>
              </a:rPr>
              <a:t>           </a:t>
            </a:r>
            <a:r>
              <a:rPr lang="ru-RU" sz="1800" dirty="0">
                <a:solidFill>
                  <a:schemeClr val="tx1"/>
                </a:solidFill>
                <a:effectLst/>
                <a:latin typeface="Times New Roman" panose="02020603050405020304" pitchFamily="18" charset="0"/>
                <a:cs typeface="Times New Roman" panose="02020603050405020304" pitchFamily="18" charset="0"/>
              </a:rPr>
              <a:t>Финансовый мир стремительно развивается, но за новыми возможностями всегда следуют новые риски. Чтобы безопасно и с уверенностью пользоваться цифровыми финансами, необходимы три важных навыка: понимание технологий, распознавание рисков и знание правил защиты. Освоив их, вы сделаете финансовые технологии своим надежным и предсказуемых помощником.</a:t>
            </a:r>
            <a:endParaRPr lang="en-US" sz="1800" dirty="0">
              <a:solidFill>
                <a:schemeClr val="tx1"/>
              </a:solidFill>
              <a:effectLst/>
              <a:latin typeface="Times New Roman" panose="02020603050405020304" pitchFamily="18" charset="0"/>
              <a:cs typeface="Times New Roman" panose="02020603050405020304" pitchFamily="18" charset="0"/>
            </a:endParaRPr>
          </a:p>
          <a:p>
            <a:r>
              <a:rPr lang="ru-RU" sz="1800" dirty="0">
                <a:solidFill>
                  <a:schemeClr val="tx1"/>
                </a:solidFill>
                <a:effectLst/>
                <a:latin typeface="Times New Roman" panose="02020603050405020304" pitchFamily="18" charset="0"/>
                <a:cs typeface="Times New Roman" panose="02020603050405020304" pitchFamily="18" charset="0"/>
              </a:rPr>
              <a:t>А в нашей истории обычная белорусская мама, современная и умная, помогает своим детям Соне и Ване не просто пользоваться гаджетами, а понимать суть цифровых финансовых инструментов, отличать безопасные ссылки от мошеннических. «В Год белорусской женщины я поделюсь с вами своими знаниями. И пусть навыки обращения с цифровыми финансами станут шагом к вашему благополучию!» – говорит она.</a:t>
            </a:r>
            <a:endParaRPr lang="ru-BY" dirty="0">
              <a:solidFill>
                <a:schemeClr val="tx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BA535AB0-FB0D-4185-A74A-C96D992590E5}" type="slidenum">
              <a:rPr lang="ru-BY" smtClean="0"/>
              <a:t>1</a:t>
            </a:fld>
            <a:endParaRPr lang="ru-BY"/>
          </a:p>
        </p:txBody>
      </p:sp>
    </p:spTree>
    <p:extLst>
      <p:ext uri="{BB962C8B-B14F-4D97-AF65-F5344CB8AC3E}">
        <p14:creationId xmlns:p14="http://schemas.microsoft.com/office/powerpoint/2010/main" val="2095283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0215" algn="just">
              <a:lnSpc>
                <a:spcPct val="115000"/>
              </a:lnSpc>
            </a:pPr>
            <a:r>
              <a:rPr lang="ru-RU" sz="1800" dirty="0">
                <a:effectLst/>
                <a:latin typeface="Times New Roman" panose="02020603050405020304" pitchFamily="18" charset="0"/>
                <a:ea typeface="Calibri" panose="020F0502020204030204" pitchFamily="34" charset="0"/>
              </a:rPr>
              <a:t>Помните, как кот </a:t>
            </a:r>
            <a:r>
              <a:rPr lang="ru-RU" sz="1800" dirty="0" err="1">
                <a:effectLst/>
                <a:latin typeface="Times New Roman" panose="02020603050405020304" pitchFamily="18" charset="0"/>
                <a:ea typeface="Calibri" panose="020F0502020204030204" pitchFamily="34" charset="0"/>
              </a:rPr>
              <a:t>Матроскин</a:t>
            </a:r>
            <a:r>
              <a:rPr lang="ru-RU" sz="1800" dirty="0">
                <a:effectLst/>
                <a:latin typeface="Times New Roman" panose="02020603050405020304" pitchFamily="18" charset="0"/>
                <a:ea typeface="Calibri" panose="020F0502020204030204" pitchFamily="34" charset="0"/>
              </a:rPr>
              <a:t> говорил, что его документы – это усы, лапы и хвост? В цифровом мире у каждого из нас теперь есть свои уникальные «документы», которые всегда с нами. Это биометрические данные.</a:t>
            </a:r>
            <a:endParaRPr lang="en-US" sz="1800" dirty="0">
              <a:effectLst/>
              <a:latin typeface="Times New Roman" panose="02020603050405020304" pitchFamily="18" charset="0"/>
              <a:ea typeface="Calibri" panose="020F0502020204030204" pitchFamily="34" charset="0"/>
            </a:endParaRPr>
          </a:p>
          <a:p>
            <a:pPr marL="457200" indent="450215" algn="just">
              <a:lnSpc>
                <a:spcPct val="115000"/>
              </a:lnSpc>
            </a:pPr>
            <a:r>
              <a:rPr lang="ru-RU" sz="1800" dirty="0">
                <a:effectLst/>
                <a:latin typeface="Times New Roman" panose="02020603050405020304" pitchFamily="18" charset="0"/>
                <a:ea typeface="Calibri" panose="020F0502020204030204" pitchFamily="34" charset="0"/>
              </a:rPr>
              <a:t>Представьте, что ваш пароль от онлайн-банка – это «123456». Его легко подобрать. А ваш голос, отпечаток пальца или лицо – уникальны.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Сегодня биометрию используют банки, например, при осуществлении платежей, денежных переводов; оформлении вкладов и кредитов в режиме онлайн, при входе в онлайн-банкинг и др. При этом биометрия может использоваться как дополнительный фактор подтверждения личности человека вместе с уникальными кодами и паролями, стандартными документами. Такая комбинация факторов позволяет максимально защитить клиентов банков от злоумышленников. Например, при звонке в колл-центр банк использует биометрию, чтобы распознать вас по голосу, но дополнительно попросит озвучить некоторые личные данные. При посещении хранилища с банковскими ячейками, к примеру, может потребоваться отпечаток пальца и паспорт или специальная карта доступа.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Биометрическая идентификация удобна для пользователей. Биометрические данные всегда при вас, их нельзя забыть, как это часто бывает с паролем, или потерять, как это случается, например, с банковской платежной карточкой. Также плюс применения биометрических технологий для человека – это простота и скорость: приложил палец и платеж прошел.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Таким образом, внедрение и использование биометрических технологий в финансовой сфере удобно, оно упрощает финансовые операции, а также защищает наши деньги от мошенников.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ea typeface="Calibri" panose="020F0502020204030204" pitchFamily="34" charset="0"/>
              </a:rPr>
              <a:t>           </a:t>
            </a:r>
            <a:r>
              <a:rPr lang="ru-RU" sz="1800" b="1" dirty="0">
                <a:effectLst/>
                <a:latin typeface="Times New Roman" panose="02020603050405020304" pitchFamily="18" charset="0"/>
                <a:ea typeface="Calibri" panose="020F0502020204030204" pitchFamily="34" charset="0"/>
              </a:rPr>
              <a:t>Совет от мамы.</a:t>
            </a:r>
            <a:r>
              <a:rPr lang="ru-RU" sz="1800" dirty="0">
                <a:effectLst/>
                <a:latin typeface="Times New Roman" panose="02020603050405020304" pitchFamily="18" charset="0"/>
                <a:ea typeface="Calibri" panose="020F0502020204030204" pitchFamily="34" charset="0"/>
              </a:rPr>
              <a:t> Никогда и никому не передавайте свои биометрические данные. Не делайте сканы отпечатков, фото или видео лица по просьбе незнакомцев в интернете или по телефону – мошенники могут под самыми разными предлогами</a:t>
            </a:r>
            <a:r>
              <a:rPr lang="ru-RU" dirty="0">
                <a:effectLst/>
              </a:rPr>
              <a:t> </a:t>
            </a:r>
            <a:r>
              <a:rPr lang="ru-RU" sz="1800" dirty="0">
                <a:effectLst/>
                <a:latin typeface="Times New Roman" panose="02020603050405020304" pitchFamily="18" charset="0"/>
                <a:ea typeface="Calibri" panose="020F0502020204030204" pitchFamily="34" charset="0"/>
              </a:rPr>
              <a:t>просить вас приложить палец или сделать фото/видео вашего лица! Необходимо помнить – ваши биометрические ключи должны оставаться только вашими, а передавать их третьим лицам нельзя.</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10</a:t>
            </a:fld>
            <a:endParaRPr lang="ru-BY"/>
          </a:p>
        </p:txBody>
      </p:sp>
    </p:spTree>
    <p:extLst>
      <p:ext uri="{BB962C8B-B14F-4D97-AF65-F5344CB8AC3E}">
        <p14:creationId xmlns:p14="http://schemas.microsoft.com/office/powerpoint/2010/main" val="1917415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Ваня, листая на планшете сайты банков, задумался: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А что, для любой операции нужен паспорт?...Как же банки, проводя операции онлайн, могут удостовериться в том, что я – это я?</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en-US"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Можно и проще, – откликнулась мама, присаживаясь рядом. – Раньше это было сложнее, но сейчас у нас есть умная система, которая избавляет от этой рутины. Знакомься, </a:t>
            </a:r>
            <a:r>
              <a:rPr lang="ru-BY"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Межбанковская система идентификации</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или просто МСИ. Это как твой единственный цифровой паспорт для всех банков сразу.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Представь себе большую и очень безопасную онлайн-базу. Когда ты впервые идешь в банк и показываешь свой паспорт, банк (с твоего разрешения) сохраняет основные данные в эту базу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твой «цифровой профиль».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Если потом ты захочешь, например, открыть вклад в другом банке через интернет, тебе не нужно снова идти туда с паспортом. Новый банк просто запросит твой «цифровой профиль» из МСИ, а ты в приложении нажмешь кнопку «Разрешить». И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все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ты уже клиент!</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en-US"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Это безопасно?</a:t>
            </a:r>
            <a:r>
              <a:rPr lang="en-US"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засомневалась Соня.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Абсолютно! Это как твой секретный документ в сейфе.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tabLst>
                <a:tab pos="457200" algn="l"/>
              </a:tabLs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Только с твоего согласия: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банк</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не может просто так взять и посмотреть твои данные. Ты сам даешь разрешение на каждый запрос, нажимая кнопку в приложении.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tabLst>
                <a:tab pos="457200" algn="l"/>
              </a:tabLs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Только нужная информация: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передаются лишь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самые основные данные (как в паспорте), необходимые для оформления карт</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очки</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или вклада.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tabLst>
                <a:tab pos="457200" algn="l"/>
              </a:tabLst>
            </a:pP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Все</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под контролем: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в твоем</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личном кабинете на сайте ЕРИП (он же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оператор МСИ) есть специальный журнал. Ты всегда можешь проверить, кто и когда спрашивал о тебе.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Что можно делать с помощью МСИ</a:t>
            </a:r>
            <a:r>
              <a:rPr lang="ru-RU"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Стать клиентом любого банка, не выходя из дома</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в любое время суток.</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Быстро оформлять продукты онлайн</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счета, депозиты, кредиты.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Использовать один логин и пароль для доступа к разным банковским приложениям (если банк это поддерживает).</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Получить свою кредитную историю.</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Как это начать использовать?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Посетить банк, показать паспорт и пройти простую процедуру.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После этого мир онлайн-банкинга станет для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вас</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намного проще и быстрее</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Совет</a:t>
            </a:r>
            <a:r>
              <a:rPr lang="ru-BY"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от мамы</a:t>
            </a:r>
            <a:r>
              <a:rPr lang="ru-RU"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Х</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рани</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те данные из МСИ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логин</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ы, пароли, коды из смс)</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так же бережно, как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и данные вашего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паспорт</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а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никогда не давай</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те</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согласие на доступ к своим данным незнакомым сайтам или организациям</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и не передавайте их неизвестным людям!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11</a:t>
            </a:fld>
            <a:endParaRPr lang="ru-BY"/>
          </a:p>
        </p:txBody>
      </p:sp>
    </p:spTree>
    <p:extLst>
      <p:ext uri="{BB962C8B-B14F-4D97-AF65-F5344CB8AC3E}">
        <p14:creationId xmlns:p14="http://schemas.microsoft.com/office/powerpoint/2010/main" val="3072917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После рассказа о МСИ Соня вспомнила историю: на прошлой неделе она переводила подруге деньги за билет в кино через интернет-банк, но те «шли» почти целый день.</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Tx/>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 бывает так, чтобы деньги доходили прямо сразу? – спросила она.</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Tx/>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 бывает! – ответила мама. – Для этого в нашей стране существует специальная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Система мгновенных платежей</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Представь, что твои деньги – это супергерои, которые могут перемещаться между счетами со скоростью света, без выходных и праздников.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Система мгновенных платежей – СМП создана Национальным банком и всеми банками страны. Когда ты отправляешь платеж через эту систему, деньги не ждут где-то в пути, а практически мгновенно попадают с твоего счета на счет получателя.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Это очень удобно!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Мгновенно: перевод занимает секунды, а не часы или дни.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Круглосуточно: работает 24 часа в сутки, 7 дней в неделю, 365 дней в году. Даже ночью или в праздник.</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Просто: физические лица могут переводить деньги друг другу, указывая номер мобильного телефона получателя вместо длинного номера счета.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Изначально системой пользовались в основном компании для быстрых расчетов между собой или с бюджетом. Теперь этой скоростью могут пользоваться и обычные люди. Можно быстро отправить другу деньги на обед или родственнику на другой конец страны. А с 2026 года в магазинах станет доступна оплата через сервис «КРОК» – это часть СМП и ЕРИП, которая позволяет мгновенно оплачивать покупки по QR-коду прямо со своего счета, даже если под рукой нет банковской карты. Система «Крок» делает шопинг еще проще: сканируешь QR-код с использованием мобильного телефона на кассе, подтверждаешь платеж в телефоне – и покупка оплачена за секунды, без комиссий и ожидания. Ожидается, что скоро к сервису подключатся все банки страны.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 как же безопасность? – опять спросила Соня. – Безопасность – самое важное!.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Все банки, участвующие в системе, постоянно совершенствуют свои защитные системы, чтобы пресекать любые мошеннические действия. Каждый участник обязан строго соблюдать законы по противодействию финансовым преступлениям.</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Совет от мамы.</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Мгновенные платежи – это удобно для срочных переводов. Но будьте внимательны: перепроверяйте номер телефона получателя перед отправкой – невозможно отменить платеж, так как они обрабатываются в режиме реального времени.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12</a:t>
            </a:fld>
            <a:endParaRPr lang="ru-BY"/>
          </a:p>
        </p:txBody>
      </p:sp>
    </p:spTree>
    <p:extLst>
      <p:ext uri="{BB962C8B-B14F-4D97-AF65-F5344CB8AC3E}">
        <p14:creationId xmlns:p14="http://schemas.microsoft.com/office/powerpoint/2010/main" val="2064123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Вечером Ваня задался вопросом о том, какие есть новые, технологичные возможности для инвестирования и мама рассказала ему о долговых токенах.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Долговой токен – это такой инструмент, созданный на основе технологии распределенного реестра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блокчейн</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который позволяет компаниям на время занять деньги у людей. Взамен на деньги компания выдает цифровую «расписку» (токен) и обещает вернуть деньги с вознаграждением.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Разберем на примере. Есть компания, которая берет деньги (как заемщик), и инвестор (человек или другая компания), который их дает. Купить токен можно онлайн. Цена одного токена (номинал) может быть небольшой, например, 20 или 50 рублей, чтобы инвестировать могли многие. За пользование деньгами компания платит инвестору проценты, обычно каждый месяц или квартал.</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Проценты по токенам часто выше, чем по банковскому вкладу, так как несет в себе более высокие риски для инвестора, связанные с возможностью дефолта эмитента токенов.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Выпускать и покупать такие токены можно только на специальных онлайн-платформах, которые одобрены Парком высоких технологий. А еще токены иногда можно перепродать другим инвесторам до окончания срока, если нужны деньги.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Совет от мамы.</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Выбирайте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надежных заемщиков. Важно изучать информацию о компании перед инвестированием и не вкладывать все сбережения в один проект, а распределять их.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13</a:t>
            </a:fld>
            <a:endParaRPr lang="ru-BY"/>
          </a:p>
        </p:txBody>
      </p:sp>
    </p:spTree>
    <p:extLst>
      <p:ext uri="{BB962C8B-B14F-4D97-AF65-F5344CB8AC3E}">
        <p14:creationId xmlns:p14="http://schemas.microsoft.com/office/powerpoint/2010/main" val="1531354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r>
              <a:rPr lang="ru-RU" sz="1800" dirty="0">
                <a:effectLst/>
                <a:latin typeface="Times New Roman" panose="02020603050405020304" pitchFamily="18" charset="0"/>
                <a:ea typeface="Times New Roman" panose="02020603050405020304" pitchFamily="18" charset="0"/>
              </a:rPr>
              <a:t>Ваню не покидала мысль о том, как научиться инвестировать</a:t>
            </a:r>
            <a:r>
              <a:rPr lang="be-BY" sz="1800" dirty="0">
                <a:effectLst/>
                <a:latin typeface="Times New Roman" panose="02020603050405020304" pitchFamily="18" charset="0"/>
                <a:ea typeface="Times New Roman" panose="02020603050405020304" pitchFamily="18" charset="0"/>
              </a:rPr>
              <a:t>. Как</a:t>
            </a:r>
            <a:r>
              <a:rPr lang="ru-RU" sz="1800" dirty="0">
                <a:effectLst/>
                <a:latin typeface="Times New Roman" panose="02020603050405020304" pitchFamily="18" charset="0"/>
                <a:ea typeface="Times New Roman" panose="02020603050405020304" pitchFamily="18" charset="0"/>
              </a:rPr>
              <a:t> обычным людям войти в мир инвестиций? Все кажется таким сложным и запутанным – разные приложения, сайты, правила...</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Мама улыбнулась и рассказала еще об одном крутом новшестве – платформе, которая как большой финансовый супермаркет, где все собрано в одном месте: надежно и просто. Это </a:t>
            </a:r>
            <a:r>
              <a:rPr lang="ru-RU" sz="1800" b="1" dirty="0">
                <a:effectLst/>
                <a:latin typeface="Times New Roman" panose="02020603050405020304" pitchFamily="18" charset="0"/>
                <a:ea typeface="Times New Roman" panose="02020603050405020304" pitchFamily="18" charset="0"/>
              </a:rPr>
              <a:t>Финмаркет</a:t>
            </a:r>
            <a:r>
              <a:rPr lang="ru-RU" sz="1800" dirty="0">
                <a:effectLst/>
                <a:latin typeface="Times New Roman" panose="02020603050405020304" pitchFamily="18" charset="0"/>
                <a:ea typeface="Times New Roman" panose="02020603050405020304" pitchFamily="18" charset="0"/>
              </a:rPr>
              <a:t> – национальный проект от Белорусской валютно-фондовой биржи, который делает инвестиции доступными каждому белорусу, кто старше 18 лет. Но чтобы спокойно разобраться, самое время узнать, как это работает, уже сейчас.</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Раньше, чтобы купить ценные бумаги, нужно было идти к брокеру или в банк, а теперь все можно сделать онлайн. Финмаркет – это не просто сайт или приложение. Это система, где банки, биржа и страховки работают вместе. Здесь все сделки онлайн – без бумаг и очередей. Регистрация проходит мгновенно через Межбанковскую систему идентификации – ту самую, о которой мы говорили раньше.</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На Финмаркете можно:</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Покупать акции и облигации. Можно стать совладельцем крупных компаний или дать государству в долг под проценты, покупая облигации прямо со смартфона.</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Сравнивать и выбирать. В скором времени планируется запуск банковских и страховых продуктов. В том числе, будут доступны депозиты с различными сроками, потребительские кредиты и многое другое.</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Совет от мамы.</a:t>
            </a:r>
            <a:r>
              <a:rPr lang="ru-RU" sz="1800" dirty="0">
                <a:effectLst/>
                <a:latin typeface="Times New Roman" panose="02020603050405020304" pitchFamily="18" charset="0"/>
                <a:ea typeface="Times New Roman" panose="02020603050405020304" pitchFamily="18" charset="0"/>
              </a:rPr>
              <a:t> Финмаркет открывает новые возможности. Но помните, что любые инвестиции – это ответственность.</a:t>
            </a:r>
            <a:endParaRPr lang="ru-BY" sz="1800" dirty="0">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14</a:t>
            </a:fld>
            <a:endParaRPr lang="ru-BY"/>
          </a:p>
        </p:txBody>
      </p:sp>
    </p:spTree>
    <p:extLst>
      <p:ext uri="{BB962C8B-B14F-4D97-AF65-F5344CB8AC3E}">
        <p14:creationId xmlns:p14="http://schemas.microsoft.com/office/powerpoint/2010/main" val="629132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Познакомьтесь с вашим самым терпеливым и быстрым финансовым помощником – искусственным интеллектом, или ИИ.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Искусственный интеллект – это сложные алгоритмы, которые учатся на огромном массиве данных, чтобы помогать, защищать и предсказывать. ИИ в финансах – это не фантастика. И он работает уже прямо сейчас. Мама открыла чат поддержки в приложении банка.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Умные чат-боты и виртуальные помощники.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Когда вы пишете «какая у меня комиссия за перевод?» или «хочу карту с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кэшбэком</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 вами общается чаще всего не человек, а ИИ-бот. Он анализирует миллионы вопросов и ответов, понимает смысл вашего запроса (даже с опечатками) и находит точный ответ в своей базе или подсказывает, как сделать операцию. Не нужно ждать, когда откроется кол-центр банка. Консультацию можно получить за секунды.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Вот совет: задавайте четкие вопросы: например, не «у меня проблема с картой», а «не пришел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кэшбэк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за покупку в аптеке 15 марта». Это поможет боту быстрее понять вас.</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Автоматическое выявление подозрительных операций.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Очень важная работа ИИ –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киберзащита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реальном времени. Он анализирует паттерны – шаблоны вашего поведения.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Например, вы обычно покупаете кофе возле дома, иногда книги онлайн и раз в месяц покупаете игровую валюту на 10 рублей. Внезапно в 3 ночи со вашей карты пытаются купить дорогую электронику в другой стране. Алгоритм ИИ мгновенно видит, что это непохоже на владельца. Он может заблокировать операцию и тут же отправить вам смс или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пуш</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-уведомление с запросом на подтверждение, что это действительно вы, а не мошенники, которые украли данные вашей карточки.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Персональные финансовые советчики.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Немного заглянем в будущее, которое уже тестируется. Представьте себе помощника, который, анализируя доходы и траты Сони, предупредит: «Соня, в этом месяце ты тратишь на развлечения на 20% больше. Если продолжишь, цель на велосипед может сдвинуться».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Увидев, что Ваня регулярно оплачивает подписку, ИИ-помощник предложит: «Ваня, я нашел для этой подписки более выгодный тариф. Переключиться?».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Представьте ИИ как вашего цифрового напарника. Чтобы он лучше понимал, чем вам помочь, ему нужна информация. Делитесь информацией (конечно, только той, которой готовы) – и его советы станут намного точнее. Он не заменит вашего мышления. Его совет – это анализ данных и цифр. Окончательное решение, тратить или копить, рисковать или нет, всегда остается за вами. И он может ошибаться. Если алгоритм что-то заблокировал по ошибке, нужно связаться с живой службой поддержки банка.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Совет от мамы.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ИИ в финансовой сфере – это ваш автопилот, который защитит и подскажет, но все главные решения всегда проверяйте и принимайте сами.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15</a:t>
            </a:fld>
            <a:endParaRPr lang="ru-BY"/>
          </a:p>
        </p:txBody>
      </p:sp>
    </p:spTree>
    <p:extLst>
      <p:ext uri="{BB962C8B-B14F-4D97-AF65-F5344CB8AC3E}">
        <p14:creationId xmlns:p14="http://schemas.microsoft.com/office/powerpoint/2010/main" val="1296028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Мама заметила, как Ваня, увлеченный идеей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суперприложений</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собирается перейти по ссылке «Супер-акция! 100%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кэшбэк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присланной в мессенджере от незнакомого номера.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Стоп! – резко сказала она. Пора изучить карту главных угроз. Ведь блестящие возможности цифровых финансов идут рука об руку с ловушками хитрых мошенников.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Мама открыла свой планшет и появилась карта с метками опасностей: ядовитые рыбы-крючки, вирусы-пауки и маски мошенников.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Фишинг</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это попытка получить ваши данные: логины, пароли, коды из смс. Это как удочка с ядовитой наживкой.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Например, вам приходит письмо или смс, очень похожее на сообщение от банка, госоргана или популярного магазина. «Ваша карта заблокирована!», «Подтвердите операцию!», «Получите бонус!». Внутри – ссылка на фальшивый сайт. Если введете свои настоящие данные на поддельной странице, они окажутся в руках мошенников.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 ПЕРЕХОДИТЕ по подозрительным ссылкам в письмах и сообщениях! Если нужно что-то проверить – зайдите в приложение банка или на официальный сайт напрямую, через браузер.</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Вирусы-шпионы</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это программы, которые тайно «селятся» в вашем гаджете, проникая туда через взломанные или пиратские приложения/игры, вложения в письмах, переход по сомнительным ссылкам.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Такие вирусы охотятся за данными с устройства: пароли, историю браузера, данные банковских карт, которые вы вводили.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УСТАНАВЛИВАЙТЕ приложения только из официальных магазинов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Store, Google Play), используйте антивирус, не входите в банковские приложения, используя публичный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 без VPN.</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Социальная инженерия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самая коварная угроза, потому что работает не с техникой, а с психологией.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Вам звонят или пишут и уверенно сообщают: «Здравствуйте, это служба безопасности банка. Мы видим подозрительную операцию. Назовите код из смс, чтобы ее отменить». Или: «Я из поддержки игры, ваш аккаунт украли. Я помогу вам вернуть его – сообщите логин и пароль».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Цель мошенников – испугать, вызвать спешку, заставить действовать импульсивно и добровольно отдать доступ к деньгам.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ПОМНИТЕ, что ни одна настоящая служба безопасности банка, госоргана или игровой поддержки никогда и ни при каких обстоятельствах не будет спрашивать у вас:</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Пароль от аккаунта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Пин-код</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Код из смс</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CVV-код с обратной стороны карты.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 разговаривайте с мошенниками, сразу кладите трубку! Ведь мошенники могут даже на основе короткого диалога сгенерировать голос,</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похожий на ваш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дипфейк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а потом попытаться от вашего имени обмануть ваших родных или друзей.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Ваши данные могут украсть не только у вас, но и у компании, которой вы их доверили. Обычно взлом баз данных магазинов, соцсетей, если вы использовали там один и тот же пароль, что и для важных сервисов.</a:t>
            </a:r>
            <a:endParaRPr lang="en-US" sz="1800" dirty="0">
              <a:effectLst/>
              <a:latin typeface="Times New Roman" panose="02020603050405020304" pitchFamily="18" charset="0"/>
            </a:endParaRPr>
          </a:p>
          <a:p>
            <a:r>
              <a:rPr lang="ru-RU" sz="1800" dirty="0">
                <a:effectLst/>
                <a:latin typeface="Times New Roman" panose="02020603050405020304" pitchFamily="18" charset="0"/>
              </a:rPr>
              <a:t>Используйте разные сложные пароли для почты, банка и соцсетей!</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Ваня убрал телефон, так и не нажав на ту «супер-ссылку». Он впервые почувствовал себя не просто пользователем, а защитником своих собственных цифровых границ. </a:t>
            </a:r>
            <a:endParaRPr lang="en-US" sz="1800" dirty="0">
              <a:effectLst/>
              <a:latin typeface="Times New Roman" panose="02020603050405020304" pitchFamily="18" charset="0"/>
            </a:endParaRPr>
          </a:p>
          <a:p>
            <a:endParaRPr lang="en-US" sz="1800" b="1"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Совет от мамы.</a:t>
            </a:r>
            <a:r>
              <a:rPr lang="ru-RU" sz="1800" dirty="0">
                <a:effectLst/>
                <a:latin typeface="Times New Roman" panose="02020603050405020304" pitchFamily="18" charset="0"/>
              </a:rPr>
              <a:t> Цифровая безопасность – это привычка. Не доверяйте слепо, мыслите критически, храните свои «цифровые ключи» как самое настоящее сокровище.</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16</a:t>
            </a:fld>
            <a:endParaRPr lang="ru-BY"/>
          </a:p>
        </p:txBody>
      </p:sp>
    </p:spTree>
    <p:extLst>
      <p:ext uri="{BB962C8B-B14F-4D97-AF65-F5344CB8AC3E}">
        <p14:creationId xmlns:p14="http://schemas.microsoft.com/office/powerpoint/2010/main" val="361960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effectLst/>
                <a:latin typeface="Times New Roman" panose="02020603050405020304" pitchFamily="18" charset="0"/>
              </a:rPr>
              <a:t>Давайте проведем небольшой «экзамен на бдительность». В нескольких реальных ситуациях, вы попробуете найти подвох. Согласны? </a:t>
            </a:r>
            <a:endParaRPr lang="en-US" sz="1800" dirty="0">
              <a:effectLst/>
              <a:latin typeface="Times New Roman" panose="02020603050405020304" pitchFamily="18" charset="0"/>
            </a:endParaRPr>
          </a:p>
          <a:p>
            <a:pPr indent="450215" algn="just">
              <a:lnSpc>
                <a:spcPct val="107000"/>
              </a:lnSpc>
              <a:spcAft>
                <a:spcPts val="800"/>
              </a:spcAft>
            </a:pPr>
            <a:endParaRPr lang="en-US" sz="1800" b="1" i="1" dirty="0">
              <a:effectLst/>
              <a:latin typeface="Times New Roman" panose="02020603050405020304" pitchFamily="18" charset="0"/>
            </a:endParaRPr>
          </a:p>
          <a:p>
            <a:pPr indent="450215" algn="just">
              <a:lnSpc>
                <a:spcPct val="107000"/>
              </a:lnSpc>
              <a:spcAft>
                <a:spcPts val="800"/>
              </a:spcAft>
            </a:pPr>
            <a:r>
              <a:rPr lang="ru-RU" sz="1800" b="1" i="1" dirty="0">
                <a:effectLst/>
                <a:latin typeface="Times New Roman" panose="02020603050405020304" pitchFamily="18" charset="0"/>
              </a:rPr>
              <a:t>Ситуация 1. СМС от «банка»</a:t>
            </a:r>
            <a:r>
              <a:rPr lang="ru-BY" dirty="0">
                <a:effectLst/>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Приходит сообщение: «Уважаемый клиент! С вашей карты ***4567 пытаются списать 250 BYN. Для отмены операции немедленно перейдите по ссылке: http://bank-secure.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verify</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Вопрос: в ч</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 здесь подвох?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Ответ: подвоха сразу три: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Ссылка. Подлинный сайт банка – bank.by. А здесь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bank-secure</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(другой домен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вместо .by и лишнее слово).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Срочность. Слово «немедленно» – классический прием, чтобы выключить вашу бдительность и заставить действовать не думая.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Действие. Настоящий банк никогда не пришлет ссылку для отмены операции в смс. Если бы это была реальная угроза, карту бы заблокировали автоматически, а вас попросили бы позвонить по официальному номеру с карты.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Нужно удалить смс. Если волнуетесь – позвоните в банк по номеру с оборота своей карточки или войти в официальное приложение.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b="1" i="1" dirty="0">
              <a:effectLst/>
              <a:latin typeface="Times New Roman" panose="02020603050405020304" pitchFamily="18" charset="0"/>
            </a:endParaRPr>
          </a:p>
          <a:p>
            <a:pPr indent="450215" algn="just">
              <a:lnSpc>
                <a:spcPct val="107000"/>
              </a:lnSpc>
              <a:spcAft>
                <a:spcPts val="800"/>
              </a:spcAft>
            </a:pPr>
            <a:r>
              <a:rPr lang="ru-RU" sz="1800" b="1" i="1" dirty="0">
                <a:effectLst/>
                <a:latin typeface="Times New Roman" panose="02020603050405020304" pitchFamily="18" charset="0"/>
              </a:rPr>
              <a:t>Ситуация 2: Выигрыш</a:t>
            </a:r>
            <a:r>
              <a:rPr lang="ru-BY" dirty="0">
                <a:effectLst/>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Вы видите, что в одной из социальных сетей вам пришло сообщение: «Поздравляем! Вы выиграли в нашем розыгрыше приз – смартфон стоимостью 3500 рублей. Чтобы получить приз, переведите 35 рублей на номер **** для оплаты доставки».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Ни один настоящий розыгрыш от крупного магазина не требует предоплаты, особенно переводом на личный номер телефона или карту. Вы никогда не получите ни телефон, ни обратно свои 35 рублей.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Нужно игнорировать просьбу. Пожаловаться на аккаунт мошенника администраторам соцсети.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b="1" i="1" dirty="0">
              <a:effectLst/>
              <a:latin typeface="Times New Roman" panose="02020603050405020304" pitchFamily="18" charset="0"/>
            </a:endParaRPr>
          </a:p>
          <a:p>
            <a:pPr indent="450215" algn="just">
              <a:lnSpc>
                <a:spcPct val="107000"/>
              </a:lnSpc>
              <a:spcAft>
                <a:spcPts val="800"/>
              </a:spcAft>
            </a:pPr>
            <a:r>
              <a:rPr lang="ru-RU" sz="1800" b="1" i="1" dirty="0">
                <a:effectLst/>
                <a:latin typeface="Times New Roman" panose="02020603050405020304" pitchFamily="18" charset="0"/>
              </a:rPr>
              <a:t>Ситуация 3. Звонок из службы безопасности</a:t>
            </a:r>
            <a:r>
              <a:rPr lang="ru-BY" dirty="0">
                <a:effectLst/>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Вам поступил звонок: «Здравствуйте! С вашего счета пытаются перевести средства в зарубежный банк. Чтобы отменить операцию, сообщите нам смс-код, который сейчас придет вам».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Что нужно ответить?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Ничего нельзя говорить. Нужно сразу повесить трубку.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Это самый опасный вид мошенничества – социальная инженерия. Немедленно положите трубку, не вступая в дискуссию. Проверьте баланс и историю операций через официальное приложение банка или позвоните в банк.</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Правила от мамы.</a:t>
            </a:r>
            <a:r>
              <a:rPr lang="en-US" sz="1800" b="1" dirty="0">
                <a:effectLst/>
                <a:latin typeface="Times New Roman" panose="02020603050405020304" pitchFamily="18" charset="0"/>
              </a:rPr>
              <a:t> </a:t>
            </a:r>
          </a:p>
          <a:p>
            <a:r>
              <a:rPr lang="en-US" sz="1800" b="1" dirty="0">
                <a:effectLst/>
                <a:latin typeface="Times New Roman" panose="02020603050405020304" pitchFamily="18" charset="0"/>
              </a:rPr>
              <a:t>           </a:t>
            </a:r>
            <a:r>
              <a:rPr lang="ru-RU" sz="1800" dirty="0">
                <a:effectLst/>
                <a:latin typeface="Times New Roman" panose="02020603050405020304" pitchFamily="18" charset="0"/>
              </a:rPr>
              <a:t>Не доверяй – проверяй. Всегда сверяй отправителя, адреса, номера. </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Срочность = опасность. Если тебя торопят – это почти всегда ловушка. </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Секретные коды – только для вас. Никогда и никому не сообщай их.</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17</a:t>
            </a:fld>
            <a:endParaRPr lang="ru-BY"/>
          </a:p>
        </p:txBody>
      </p:sp>
    </p:spTree>
    <p:extLst>
      <p:ext uri="{BB962C8B-B14F-4D97-AF65-F5344CB8AC3E}">
        <p14:creationId xmlns:p14="http://schemas.microsoft.com/office/powerpoint/2010/main" val="2066331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Итак, для цифровой финансовой безопасности нужны простые, но железные привычки. Всего три главных правила.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Правило 1.</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Сложный и уникальный пароль.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Пароль вроде 123456 или ivan2009 – это как повесить ключ от квартиры на двери. Как создать надежный пароль? Используйте фразу из 3-4 случайных слов с цифрами и символами. Например, Кот@НаКрыше42! запомнить легче, чем Qw%7zX!p, и он надежен.</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 разные пароли для разных сервисов мы уже говорили, но важно еще и хранить их все в секрете. Чтобы не запутаться, можно использовать специальные приложения-хранители паролей (но ни в коем случае не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автосохранение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Правило 2.</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Двухфакторная аутентификация.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Даже если кто-то похитит ваш пароль, он упрется во вторую преграду. Двухфакторная аутентификация требует двух доказательств, что это вы.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Первый фактор – это то, что вы знаете пароль. Второй фактор – это то, что ваш телефон у вас или то, что вы представляете (отпечаток пальца).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После ввода пароля система запрашивает разовый код, который приходит в смс или генерируется в специальном приложении. Даже имея пароль, злоумышленник без доступа к вашему телефону не войдет в приложение.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b="1" i="1" dirty="0">
              <a:effectLst/>
              <a:latin typeface="Times New Roman" panose="02020603050405020304" pitchFamily="18" charset="0"/>
            </a:endParaRPr>
          </a:p>
          <a:p>
            <a:pPr indent="450215" algn="just">
              <a:lnSpc>
                <a:spcPct val="107000"/>
              </a:lnSpc>
              <a:spcAft>
                <a:spcPts val="800"/>
              </a:spcAft>
            </a:pPr>
            <a:r>
              <a:rPr lang="ru-RU" sz="1800" b="1" i="1" dirty="0">
                <a:effectLst/>
                <a:latin typeface="Times New Roman" panose="02020603050405020304" pitchFamily="18" charset="0"/>
              </a:rPr>
              <a:t>Правило 3.</a:t>
            </a:r>
            <a:r>
              <a:rPr lang="ru-RU" sz="1800" i="1" dirty="0">
                <a:effectLst/>
                <a:latin typeface="Times New Roman" panose="02020603050405020304" pitchFamily="18" charset="0"/>
              </a:rPr>
              <a:t> </a:t>
            </a:r>
            <a:r>
              <a:rPr lang="ru-RU" sz="1800" dirty="0">
                <a:effectLst/>
                <a:latin typeface="Times New Roman" panose="02020603050405020304" pitchFamily="18" charset="0"/>
              </a:rPr>
              <a:t>Проверка источников.</a:t>
            </a:r>
            <a:r>
              <a:rPr lang="ru-BY" dirty="0">
                <a:effectLst/>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Никогда не принимайте информацию на веру.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Для ссылок и писем наводите курсор на ссылку (не нажимая!), чтобы увидеть настоящий адрес и проверить корректность его написания. Не переходите по ссылкам из подозрительных сообщений.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звонят «из банка», то положите трубку и сами перезвоните на официальный номер, указанный на обороте вашей карты или на сайте банка.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Скачивайте приложения только из официальных магазинов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Store, Google Play) или с официальных сайтов.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Давайте прямо сейчас сделаем три практических шага: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Проверим, включена ли у вас двухфакторная аутентификация в онлайн-банке и на почте.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Создадим по-настоящему сложные пароли для ваших аккаунтов.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Удалим все подозрительные приложения и письма, которые не прошли проверку источников.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rPr>
              <a:t> </a:t>
            </a:r>
            <a:endParaRPr lang="en-US" sz="1800"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Совет от мамы. </a:t>
            </a:r>
            <a:r>
              <a:rPr lang="ru-RU" sz="1800" dirty="0">
                <a:effectLst/>
                <a:latin typeface="Times New Roman" panose="02020603050405020304" pitchFamily="18" charset="0"/>
              </a:rPr>
              <a:t>Поставь на свою цифровую жизнь тройной замок – сложный пароль, двухфакторную аутентификацию и правило «доверяй, но проверяй» все ссылки и звонки.</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18</a:t>
            </a:fld>
            <a:endParaRPr lang="ru-BY"/>
          </a:p>
        </p:txBody>
      </p:sp>
    </p:spTree>
    <p:extLst>
      <p:ext uri="{BB962C8B-B14F-4D97-AF65-F5344CB8AC3E}">
        <p14:creationId xmlns:p14="http://schemas.microsoft.com/office/powerpoint/2010/main" val="1562510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Однажды Соня наткнулась в новостях на удивительное сообщение: «В Беларуси появился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криптобанк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«Мам, а это что такое – какой-то цифровой банк?» – спросила она, показывая экран.</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«Именно так, – кивнула мама. – Это новый и очень серьезный шаг. Буквально недавно был подписан Указ Президента нашей страны, который готовит почву для появления в нашей стране совершенно уникальных организаций. Представьте, что скоро может появиться место, где под одной крышей и надежной защитой живут и обычные рубли, и криптовалюты».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 сих пор в мире финансов было четкое разделение: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 – для всего привычного: счетов, карт, вкладов в рублях, долларах, евро.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Криптобиржа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это специальная цифровая площадка для покупки и обмена криптовалют.</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r>
              <a:rPr lang="ru-RU" sz="1800" dirty="0" err="1">
                <a:solidFill>
                  <a:srgbClr val="000000"/>
                </a:solidFill>
                <a:effectLst/>
                <a:latin typeface="Times New Roman" panose="02020603050405020304" pitchFamily="18" charset="0"/>
                <a:ea typeface="Times New Roman" panose="02020603050405020304" pitchFamily="18" charset="0"/>
              </a:rPr>
              <a:t>Криптобанк</a:t>
            </a:r>
            <a:r>
              <a:rPr lang="ru-RU" sz="1800" dirty="0">
                <a:solidFill>
                  <a:srgbClr val="000000"/>
                </a:solidFill>
                <a:effectLst/>
                <a:latin typeface="Times New Roman" panose="02020603050405020304" pitchFamily="18" charset="0"/>
                <a:ea typeface="Times New Roman" panose="02020603050405020304" pitchFamily="18" charset="0"/>
              </a:rPr>
              <a:t> объединит в себе функции и банка, и биржи. Безопасность будет обеспечиваться двойным контролем: со стороны Администрации Парка высоких технологий в части операций с токенами; со стороны Национального банка – в части банковских, платежных и иных финансовых операций.</a:t>
            </a:r>
            <a:endParaRPr lang="ru-BY" sz="1800" dirty="0">
              <a:effectLst/>
              <a:latin typeface="Times New Roman" panose="02020603050405020304" pitchFamily="18" charset="0"/>
              <a:ea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Какие возможности это откроет? Можно будет видеть в одном приложении и рубли, и биткоины. Возможно, появятся банковские карты, с которых можно будет платить не рублями, а напрямую цифровой валютой там, где ее примут. Самозанятые специалисты (например, гейм-дизайнеры или программисты) смогут официально получать оплату за работу в криптовалюте на счет в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криптобанке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Компании, которые добывают или хранят криптовалюту, смогут, не продавая ее, взять в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криптобанке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обычный денежный кредит, оставив свои цифровые активы в качестве залога.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Совет от мамы.</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Криптобанк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это новые уникальные возможности, но криптовалюта сама по себе – это не средство для хранения сбережений, а сложный цифровой актив с высокими рисками. Такие инструменты – для взрослых, которые глубоко разбираются в теме и готовы к риску. Ваша же задача – сначала отлично освоить азы: бюджет, накопления, безопасность обычных карт и электронных кошельков.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19</a:t>
            </a:fld>
            <a:endParaRPr lang="ru-BY"/>
          </a:p>
        </p:txBody>
      </p:sp>
    </p:spTree>
    <p:extLst>
      <p:ext uri="{BB962C8B-B14F-4D97-AF65-F5344CB8AC3E}">
        <p14:creationId xmlns:p14="http://schemas.microsoft.com/office/powerpoint/2010/main" val="1874177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rPr>
              <a:t>     </a:t>
            </a:r>
            <a:r>
              <a:rPr lang="ru-RU" sz="1800" dirty="0">
                <a:effectLst/>
                <a:latin typeface="Times New Roman" panose="02020603050405020304" pitchFamily="18" charset="0"/>
              </a:rPr>
              <a:t>Давайте познакомимся с героями нашей истории. </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Хоть Соня и Ваня брат с сестрой, но уж очень они разные. Соня – очень ответственная. Она ведет учет своих карманных денег, аккуратно записывая в тетрадку все-все расходы и доходы, а 10% всех доходов обязательно отправляет в накопления. И, конечно же, поставленных целей она обычно достигает – вот графический планшет себе недавно купила, а к лету планирует приобрести горный велосипед.</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А Ваня – полная ее противоположность. Он никогда не помнит, сколько денег у него на карте и часто просит в долг у Сони, потому как все потратил. Он считает, что мыслит стратегически – вот-вот разберется в инвестициях… или новую технологичную бизнес-идею придумает. И сразу как заработает!</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Их мама, Анна Сергеевна, работает IT-специалистом в банке. Она каждый день имеет дело с финансовыми технологиями. Она видит и то, как технологии открывают новые возможности для тех, кто подходит к ним с умом, и то, как люди становятся жертвами мошенников из-за невнимательности.</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2</a:t>
            </a:fld>
            <a:endParaRPr lang="ru-BY"/>
          </a:p>
        </p:txBody>
      </p:sp>
    </p:spTree>
    <p:extLst>
      <p:ext uri="{BB962C8B-B14F-4D97-AF65-F5344CB8AC3E}">
        <p14:creationId xmlns:p14="http://schemas.microsoft.com/office/powerpoint/2010/main" val="384407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rPr>
              <a:t>           </a:t>
            </a:r>
            <a:r>
              <a:rPr lang="ru-RU" sz="1800" dirty="0">
                <a:effectLst/>
                <a:latin typeface="Times New Roman" panose="02020603050405020304" pitchFamily="18" charset="0"/>
              </a:rPr>
              <a:t>Вы узнали много нового. Но мир не стоит на месте. Чтобы оставаться уверенными в своем финансовом благополучии, давайте заглянем за горизонт. Какие еще тренды определят финансы будущего?</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Вот взгляд в реальное, регулируемое будущее. Это цифровые валюты центральных банков – цифровая форма национальной валюты. Представьте, что наш белорусский рубль может существовать в трех формах: наличный рубль (бумажная купюра или монета), безналичный рубль (цифровая запись на вашем счету в банке), цифровой рубль (цифровая запись на вашем счету в системе Национального банка).Цифровой рубль – это если бы вы держали деньги не на счету в отделении банка, а прямо в сейфе самого Национального банка, но с возможностью мгновенно платить ими.</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Цифровой рубль не отменит ни наличные, ни карты. Он добавит еще один, возможно, самый продвинутый и быстрый инструмент в ваш финансовый арсенал. Его главный принцип – сочетание инноваций (скорость, удобство) с доверием и защитой государства. Это безопасный путь в цифровое будущее, в отличие от диких джунглей криптовалют. </a:t>
            </a:r>
            <a:endParaRPr lang="en-US" sz="1800" dirty="0">
              <a:effectLst/>
              <a:latin typeface="Times New Roman" panose="02020603050405020304" pitchFamily="18" charset="0"/>
            </a:endParaRPr>
          </a:p>
          <a:p>
            <a:endParaRPr lang="en-US" sz="1800" b="1" i="1" dirty="0">
              <a:effectLst/>
              <a:latin typeface="Times New Roman" panose="02020603050405020304" pitchFamily="18" charset="0"/>
            </a:endParaRPr>
          </a:p>
          <a:p>
            <a:r>
              <a:rPr lang="en-US" sz="1800" b="1" i="1" dirty="0">
                <a:effectLst/>
                <a:latin typeface="Times New Roman" panose="02020603050405020304" pitchFamily="18" charset="0"/>
              </a:rPr>
              <a:t>           </a:t>
            </a:r>
            <a:r>
              <a:rPr lang="ru-RU" sz="1800" b="1" i="1" dirty="0">
                <a:effectLst/>
                <a:latin typeface="Times New Roman" panose="02020603050405020304" pitchFamily="18" charset="0"/>
              </a:rPr>
              <a:t>Информация от мамы. </a:t>
            </a:r>
            <a:r>
              <a:rPr lang="ru-RU" sz="1800" dirty="0">
                <a:effectLst/>
                <a:latin typeface="Times New Roman" panose="02020603050405020304" pitchFamily="18" charset="0"/>
              </a:rPr>
              <a:t>Цифровой рубль может стать вашим новым очень надежным цифровым кошельком. Умное будущее – это когда новые технологии служат вам, а не вы рискуете ради них. </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20</a:t>
            </a:fld>
            <a:endParaRPr lang="ru-BY"/>
          </a:p>
        </p:txBody>
      </p:sp>
    </p:spTree>
    <p:extLst>
      <p:ext uri="{BB962C8B-B14F-4D97-AF65-F5344CB8AC3E}">
        <p14:creationId xmlns:p14="http://schemas.microsoft.com/office/powerpoint/2010/main" val="2366061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Путешествие Сони и Вани по миру цифровых финансов подходит к концу. </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Вот важные выводы: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Знания – это ваша главная защита. Цифровой финансовый мир – это не страшно, если вы его понимаете. Освоение инструментов (онлайн-банк, умные сервисы, быстрые платежи) превращает технологии из угрозы в вашего помощника.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Соедините дисциплину (учет, планирование, осторожность) и смелость (интерес к новому, готовность учиться). Дисциплина без развития устаревает, а смелость без знаний ведет к рискам.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Безопасность – это привычка. Защита своих финансов начинается с простых правил каждый день: сложные пароли, двухфакторная аутентификация, проверка источников и никогда не разглашать коды и пароли.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Технологии дают скорость и удобство, но последнее слово в любой трате или инвестиции должно оставаться за вашим разумом. Всегда задавайте вопросы: «Зачем?», «Насколько это безопасно?», «Соответствует ли это моей цели?».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Финансы становятся цифровыми, персонализированными и программируемыми. Тот, кто сегодня разберется в основах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блокчейна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токенов и ИИ, завтра будет чувствовать себя уверенно.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Ваша финансовая грамотность – это ключ к безопасности и реализации ваших целей в любом, даже самом технологичном, будущем.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21</a:t>
            </a:fld>
            <a:endParaRPr lang="ru-BY"/>
          </a:p>
        </p:txBody>
      </p:sp>
    </p:spTree>
    <p:extLst>
      <p:ext uri="{BB962C8B-B14F-4D97-AF65-F5344CB8AC3E}">
        <p14:creationId xmlns:p14="http://schemas.microsoft.com/office/powerpoint/2010/main" val="327969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endParaRPr lang="ru-BY" sz="12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ctr">
              <a:lnSpc>
                <a:spcPct val="107000"/>
              </a:lnSpc>
              <a:spcAft>
                <a:spcPts val="80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Спасибо за внимание!</a:t>
            </a:r>
            <a:endParaRPr lang="ru-BY" sz="12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ctr">
              <a:lnSpc>
                <a:spcPct val="107000"/>
              </a:lnSpc>
              <a:spcAft>
                <a:spcPts val="80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Будьте грамотны, будьте защищены!</a:t>
            </a:r>
            <a:endParaRPr lang="ru-BY"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22</a:t>
            </a:fld>
            <a:endParaRPr lang="ru-BY"/>
          </a:p>
        </p:txBody>
      </p:sp>
    </p:spTree>
    <p:extLst>
      <p:ext uri="{BB962C8B-B14F-4D97-AF65-F5344CB8AC3E}">
        <p14:creationId xmlns:p14="http://schemas.microsoft.com/office/powerpoint/2010/main" val="413371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Однажды вечером Соня и Ваня поссорились. Ваня потратил все деньги на игру и считал это инвестицией, а Соня доказывала ему, что его вложения неразумны. Их спор услышала мама и предложила ребятам не ссориться, а пройти вместе урок финансовой грамотности. А она станет их учителем!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Что узнают ребята: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банк помещается в смартфоне и что там можно делать.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Что такое умные сервисы, которые помогают вовремя оплачивать счета и копить деньги.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платить одним касанием.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работают белорусские финансовые технологии, которые делают нашу жизнь удобнее. Как пользоваться ими на практике и на что обращать внимание для защиты своих средств.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искусственный интеллект может защищать наши деньги и давать дельные советы.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 самое главное – как распознать мошенников и защитить свои финансы в цифровом мире.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Готовы ли вы отправиться в это путешествие вместе с ребятами?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3</a:t>
            </a:fld>
            <a:endParaRPr lang="ru-BY"/>
          </a:p>
        </p:txBody>
      </p:sp>
    </p:spTree>
    <p:extLst>
      <p:ext uri="{BB962C8B-B14F-4D97-AF65-F5344CB8AC3E}">
        <p14:creationId xmlns:p14="http://schemas.microsoft.com/office/powerpoint/2010/main" val="2519782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rPr>
              <a:t>     </a:t>
            </a:r>
            <a:r>
              <a:rPr lang="ru-RU" sz="1800" dirty="0">
                <a:effectLst/>
                <a:latin typeface="Times New Roman" panose="02020603050405020304" pitchFamily="18" charset="0"/>
              </a:rPr>
              <a:t>На следующее утро за завтраком мама достала свой планшет. </a:t>
            </a:r>
            <a:r>
              <a:rPr lang="ru-BY" sz="1800" dirty="0">
                <a:solidFill>
                  <a:srgbClr val="0F1115"/>
                </a:solidFill>
                <a:effectLst/>
                <a:latin typeface="Times New Roman" panose="02020603050405020304" pitchFamily="18" charset="0"/>
              </a:rPr>
              <a:t>Она объявила, что сегодня </a:t>
            </a:r>
            <a:r>
              <a:rPr lang="ru-RU" sz="1800" dirty="0">
                <a:solidFill>
                  <a:srgbClr val="0F1115"/>
                </a:solidFill>
                <a:effectLst/>
                <a:latin typeface="Times New Roman" panose="02020603050405020304" pitchFamily="18" charset="0"/>
              </a:rPr>
              <a:t>предстоит путешествие </a:t>
            </a:r>
            <a:r>
              <a:rPr lang="ru-BY" sz="1800" dirty="0">
                <a:solidFill>
                  <a:srgbClr val="0F1115"/>
                </a:solidFill>
                <a:effectLst/>
                <a:latin typeface="Times New Roman" panose="02020603050405020304" pitchFamily="18" charset="0"/>
              </a:rPr>
              <a:t>в самое сердце финансов </a:t>
            </a:r>
            <a:r>
              <a:rPr lang="ru-RU" sz="1800" dirty="0">
                <a:solidFill>
                  <a:srgbClr val="0F1115"/>
                </a:solidFill>
                <a:effectLst/>
                <a:latin typeface="Times New Roman" panose="02020603050405020304" pitchFamily="18" charset="0"/>
              </a:rPr>
              <a:t>–</a:t>
            </a:r>
            <a:r>
              <a:rPr lang="ru-BY" sz="1800" dirty="0">
                <a:solidFill>
                  <a:srgbClr val="0F1115"/>
                </a:solidFill>
                <a:effectLst/>
                <a:latin typeface="Times New Roman" panose="02020603050405020304" pitchFamily="18" charset="0"/>
              </a:rPr>
              <a:t> в банк. Но не в то здание из стекла и бетона. А в тот, что всегда рядом – в телефоне.</a:t>
            </a:r>
            <a:endParaRPr lang="en-US" sz="1800" dirty="0">
              <a:solidFill>
                <a:srgbClr val="0F1115"/>
              </a:solidFill>
              <a:effectLst/>
              <a:latin typeface="Times New Roman" panose="02020603050405020304" pitchFamily="18" charset="0"/>
            </a:endParaRPr>
          </a:p>
          <a:p>
            <a:r>
              <a:rPr lang="ru-BY" sz="1800" dirty="0">
                <a:solidFill>
                  <a:srgbClr val="0F1115"/>
                </a:solidFill>
                <a:effectLst/>
                <a:latin typeface="Times New Roman" panose="02020603050405020304" pitchFamily="18" charset="0"/>
              </a:rPr>
              <a:t>Соня сначала насторожилась. Она </a:t>
            </a:r>
            <a:r>
              <a:rPr lang="ru-RU" sz="1800" dirty="0">
                <a:solidFill>
                  <a:srgbClr val="0F1115"/>
                </a:solidFill>
                <a:effectLst/>
                <a:latin typeface="Times New Roman" panose="02020603050405020304" pitchFamily="18" charset="0"/>
              </a:rPr>
              <a:t>то </a:t>
            </a:r>
            <a:r>
              <a:rPr lang="ru-BY" sz="1800" dirty="0">
                <a:solidFill>
                  <a:srgbClr val="0F1115"/>
                </a:solidFill>
                <a:effectLst/>
                <a:latin typeface="Times New Roman" panose="02020603050405020304" pitchFamily="18" charset="0"/>
              </a:rPr>
              <a:t>думала, что </a:t>
            </a:r>
            <a:r>
              <a:rPr lang="ru-RU" sz="1800" dirty="0">
                <a:solidFill>
                  <a:srgbClr val="0F1115"/>
                </a:solidFill>
                <a:effectLst/>
                <a:latin typeface="Times New Roman" panose="02020603050405020304" pitchFamily="18" charset="0"/>
              </a:rPr>
              <a:t>банкинг</a:t>
            </a:r>
            <a:r>
              <a:rPr lang="ru-BY" sz="1800" dirty="0">
                <a:solidFill>
                  <a:srgbClr val="0F1115"/>
                </a:solidFill>
                <a:effectLst/>
                <a:latin typeface="Times New Roman" panose="02020603050405020304" pitchFamily="18" charset="0"/>
              </a:rPr>
              <a:t> – это карточка</a:t>
            </a:r>
            <a:r>
              <a:rPr lang="ru-RU" sz="1800" dirty="0">
                <a:solidFill>
                  <a:srgbClr val="0F1115"/>
                </a:solidFill>
                <a:effectLst/>
                <a:latin typeface="Times New Roman" panose="02020603050405020304" pitchFamily="18" charset="0"/>
              </a:rPr>
              <a:t>, которой она расплачивается в буфете, ну</a:t>
            </a:r>
            <a:r>
              <a:rPr lang="ru-BY" sz="1800" dirty="0">
                <a:solidFill>
                  <a:srgbClr val="0F1115"/>
                </a:solidFill>
                <a:effectLst/>
                <a:latin typeface="Times New Roman" panose="02020603050405020304" pitchFamily="18" charset="0"/>
              </a:rPr>
              <a:t> и банкомат. Но мама объяснила, что современный банк – это </a:t>
            </a:r>
            <a:r>
              <a:rPr lang="ru-RU" sz="1800" dirty="0">
                <a:solidFill>
                  <a:srgbClr val="0F1115"/>
                </a:solidFill>
                <a:effectLst/>
                <a:latin typeface="Times New Roman" panose="02020603050405020304" pitchFamily="18" charset="0"/>
              </a:rPr>
              <a:t>еще и безопасный онлайн-сервис. Как</a:t>
            </a:r>
            <a:r>
              <a:rPr lang="ru-BY" sz="1800" dirty="0">
                <a:solidFill>
                  <a:srgbClr val="0F1115"/>
                </a:solidFill>
                <a:effectLst/>
                <a:latin typeface="Times New Roman" panose="02020603050405020304" pitchFamily="18" charset="0"/>
              </a:rPr>
              <a:t> личная комната с крепким замком, ключ от которой есть только у владельца.</a:t>
            </a:r>
            <a:r>
              <a:rPr lang="ru-RU" sz="1800" dirty="0">
                <a:effectLst/>
                <a:latin typeface="Times New Roman" panose="02020603050405020304" pitchFamily="18" charset="0"/>
              </a:rPr>
              <a:t>Что же мы можем делать в таком «командном центре»? Мама открыла на планшете схему, похожую на приборную панель.</a:t>
            </a:r>
            <a:endParaRPr lang="en-US" sz="1800"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«Пульт управления финансами».</a:t>
            </a:r>
            <a:r>
              <a:rPr lang="en-US" sz="1800" b="1" dirty="0">
                <a:effectLst/>
                <a:latin typeface="Times New Roman" panose="02020603050405020304" pitchFamily="18" charset="0"/>
              </a:rPr>
              <a:t> </a:t>
            </a:r>
            <a:r>
              <a:rPr lang="ru-RU" sz="1800" dirty="0">
                <a:effectLst/>
                <a:latin typeface="Times New Roman" panose="02020603050405020304" pitchFamily="18" charset="0"/>
              </a:rPr>
              <a:t>Вы видите все и сразу – баланс, карты и счета. Больше не нужно гадать, как Ваня, сколько осталось денег на карте. Также не нужно гадать, куда ушла каждая копейка, не нужно записывать, как Соня. Приложение все сделает за тебя и даже составит графики. Кроме этого, оплатить телефон, интернет или подарок другу с доставкой можно за два клика. Быстрее, чем сходить в банкомат.</a:t>
            </a:r>
            <a:endParaRPr lang="en-US" sz="1800"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«Щит»</a:t>
            </a:r>
            <a:r>
              <a:rPr lang="ru-RU" sz="1800" dirty="0">
                <a:effectLst/>
                <a:latin typeface="Times New Roman" panose="02020603050405020304" pitchFamily="18" charset="0"/>
              </a:rPr>
              <a:t>.</a:t>
            </a:r>
            <a:r>
              <a:rPr lang="en-US" sz="1800" dirty="0">
                <a:effectLst/>
                <a:latin typeface="Times New Roman" panose="02020603050405020304" pitchFamily="18" charset="0"/>
              </a:rPr>
              <a:t> </a:t>
            </a:r>
            <a:r>
              <a:rPr lang="ru-RU" sz="1800" dirty="0">
                <a:effectLst/>
                <a:latin typeface="Times New Roman" panose="02020603050405020304" pitchFamily="18" charset="0"/>
              </a:rPr>
              <a:t>При любой подозрительной операции вы можете сразу же заблокировать карту в приложении. Также можно установить лимиты на траты (например, на онлайн-покупки).Войти в приложение можно не только по паролю, но и по отпечатку пальца или скану лица – биометрии – которые подделать непросто!</a:t>
            </a:r>
            <a:endParaRPr lang="en-US" sz="1800"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«Двигатель»</a:t>
            </a:r>
            <a:r>
              <a:rPr lang="ru-RU" sz="1800" dirty="0">
                <a:effectLst/>
                <a:latin typeface="Times New Roman" panose="02020603050405020304" pitchFamily="18" charset="0"/>
              </a:rPr>
              <a:t>.</a:t>
            </a:r>
            <a:r>
              <a:rPr lang="en-US" sz="1800" dirty="0">
                <a:effectLst/>
                <a:latin typeface="Times New Roman" panose="02020603050405020304" pitchFamily="18" charset="0"/>
              </a:rPr>
              <a:t> </a:t>
            </a:r>
            <a:r>
              <a:rPr lang="ru-RU" sz="1800" dirty="0">
                <a:effectLst/>
                <a:latin typeface="Times New Roman" panose="02020603050405020304" pitchFamily="18" charset="0"/>
              </a:rPr>
              <a:t>Соня, ты же копишь на велосипед? Так вот, в приложении можно создать виртуальную копилку, откладывать туда деньги и следить, как шкала приближается к заветной сумме. Это мотивирует! Даже небольшие деньги на счету могут «расти», если лежат на специальном накопительном счете – депозите, который также можно оформить в приложении банка.</a:t>
            </a:r>
            <a:endParaRPr lang="en-US" sz="1800" dirty="0">
              <a:effectLst/>
              <a:latin typeface="Times New Roman" panose="02020603050405020304" pitchFamily="18" charset="0"/>
            </a:endParaRPr>
          </a:p>
          <a:p>
            <a:r>
              <a:rPr lang="en-US" sz="1800" u="sng" dirty="0">
                <a:effectLst/>
                <a:latin typeface="Times New Roman" panose="02020603050405020304" pitchFamily="18" charset="0"/>
              </a:rPr>
              <a:t>     </a:t>
            </a:r>
            <a:r>
              <a:rPr lang="be-BY" sz="1800" u="sng" dirty="0">
                <a:effectLst/>
                <a:latin typeface="Times New Roman" panose="02020603050405020304" pitchFamily="18" charset="0"/>
              </a:rPr>
              <a:t>Таким образом, </a:t>
            </a:r>
            <a:r>
              <a:rPr lang="ru-RU" sz="1800" u="sng" dirty="0">
                <a:effectLst/>
                <a:latin typeface="Times New Roman" panose="02020603050405020304" pitchFamily="18" charset="0"/>
              </a:rPr>
              <a:t>в онлайн банке мы можем:</a:t>
            </a:r>
            <a:endParaRPr lang="en-US" sz="1800" u="sng" dirty="0">
              <a:effectLst/>
              <a:latin typeface="Times New Roman" panose="02020603050405020304" pitchFamily="18" charset="0"/>
            </a:endParaRPr>
          </a:p>
          <a:p>
            <a:r>
              <a:rPr lang="en-US" sz="1800" dirty="0">
                <a:effectLst/>
                <a:latin typeface="Times New Roman" panose="02020603050405020304" pitchFamily="18" charset="0"/>
              </a:rPr>
              <a:t>-      </a:t>
            </a:r>
            <a:r>
              <a:rPr lang="ru-BY" sz="1800" dirty="0">
                <a:effectLst/>
                <a:latin typeface="Times New Roman" panose="02020603050405020304" pitchFamily="18" charset="0"/>
              </a:rPr>
              <a:t>Смотреть баланс</a:t>
            </a:r>
            <a:r>
              <a:rPr lang="ru-RU" sz="1800" dirty="0">
                <a:effectLst/>
                <a:latin typeface="Times New Roman" panose="02020603050405020304" pitchFamily="18" charset="0"/>
              </a:rPr>
              <a:t> – сколько средств на счетах.</a:t>
            </a:r>
            <a:endParaRPr lang="en-US" sz="1800" dirty="0">
              <a:effectLst/>
              <a:latin typeface="Times New Roman" panose="02020603050405020304" pitchFamily="18" charset="0"/>
            </a:endParaRPr>
          </a:p>
          <a:p>
            <a:pPr marL="285750" indent="-285750">
              <a:buFontTx/>
              <a:buChar char="-"/>
            </a:pPr>
            <a:r>
              <a:rPr lang="ru-BY" sz="1800" dirty="0">
                <a:effectLst/>
                <a:latin typeface="Times New Roman" panose="02020603050405020304" pitchFamily="18" charset="0"/>
              </a:rPr>
              <a:t>Оплачивать покупки</a:t>
            </a:r>
            <a:r>
              <a:rPr lang="ru-RU" sz="1800" dirty="0">
                <a:effectLst/>
                <a:latin typeface="Times New Roman" panose="02020603050405020304" pitchFamily="18" charset="0"/>
              </a:rPr>
              <a:t> и услуги можно мгновенно</a:t>
            </a:r>
            <a:r>
              <a:rPr lang="ru-BY" sz="1800" dirty="0">
                <a:effectLst/>
                <a:latin typeface="Times New Roman" panose="02020603050405020304" pitchFamily="18" charset="0"/>
              </a:rPr>
              <a:t>.</a:t>
            </a:r>
            <a:endParaRPr lang="en-US" sz="1800" dirty="0">
              <a:effectLst/>
              <a:latin typeface="Times New Roman" panose="02020603050405020304" pitchFamily="18" charset="0"/>
            </a:endParaRPr>
          </a:p>
          <a:p>
            <a:pPr marL="285750" indent="-285750">
              <a:buFontTx/>
              <a:buChar char="-"/>
            </a:pPr>
            <a:r>
              <a:rPr lang="ru-BY" sz="1800" dirty="0">
                <a:effectLst/>
                <a:latin typeface="Times New Roman" panose="02020603050405020304" pitchFamily="18" charset="0"/>
              </a:rPr>
              <a:t>Переводить деньги</a:t>
            </a:r>
            <a:r>
              <a:rPr lang="ru-RU" sz="1800" dirty="0">
                <a:effectLst/>
                <a:latin typeface="Times New Roman" panose="02020603050405020304" pitchFamily="18" charset="0"/>
              </a:rPr>
              <a:t> – отправить</a:t>
            </a:r>
            <a:r>
              <a:rPr lang="ru-BY" sz="1800" dirty="0">
                <a:effectLst/>
                <a:latin typeface="Times New Roman" panose="02020603050405020304" pitchFamily="18" charset="0"/>
              </a:rPr>
              <a:t> деньги бабушке на другом конце страны за секунды.</a:t>
            </a:r>
            <a:endParaRPr lang="en-US" sz="1800" dirty="0">
              <a:effectLst/>
              <a:latin typeface="Times New Roman" panose="02020603050405020304" pitchFamily="18" charset="0"/>
            </a:endParaRPr>
          </a:p>
          <a:p>
            <a:pPr marL="285750" indent="-285750">
              <a:buFontTx/>
              <a:buChar char="-"/>
            </a:pPr>
            <a:r>
              <a:rPr lang="ru-RU" sz="1800" dirty="0">
                <a:effectLst/>
                <a:latin typeface="Times New Roman" panose="02020603050405020304" pitchFamily="18" charset="0"/>
              </a:rPr>
              <a:t>Защищать деньги – заблокировать определенные виды операций, установить лимиты.</a:t>
            </a:r>
            <a:endParaRPr lang="en-US" sz="1800" dirty="0">
              <a:effectLst/>
              <a:latin typeface="Times New Roman" panose="02020603050405020304" pitchFamily="18" charset="0"/>
            </a:endParaRPr>
          </a:p>
          <a:p>
            <a:pPr marL="285750" indent="-285750">
              <a:buFontTx/>
              <a:buChar char="-"/>
            </a:pPr>
            <a:r>
              <a:rPr lang="ru-BY" sz="1800" dirty="0">
                <a:effectLst/>
                <a:latin typeface="Times New Roman" panose="02020603050405020304" pitchFamily="18" charset="0"/>
              </a:rPr>
              <a:t>Копить на мечту</a:t>
            </a:r>
            <a:r>
              <a:rPr lang="ru-RU" sz="1800" dirty="0">
                <a:effectLst/>
                <a:latin typeface="Times New Roman" panose="02020603050405020304" pitchFamily="18" charset="0"/>
              </a:rPr>
              <a:t> – откладывать</a:t>
            </a:r>
            <a:r>
              <a:rPr lang="ru-BY" sz="1800" dirty="0">
                <a:effectLst/>
                <a:latin typeface="Times New Roman" panose="02020603050405020304" pitchFamily="18" charset="0"/>
              </a:rPr>
              <a:t> деньги на отдельную «виртуальную полочку» (цель) </a:t>
            </a:r>
            <a:r>
              <a:rPr lang="ru-RU" sz="1800" dirty="0">
                <a:effectLst/>
                <a:latin typeface="Times New Roman" panose="02020603050405020304" pitchFamily="18" charset="0"/>
              </a:rPr>
              <a:t>–</a:t>
            </a:r>
            <a:r>
              <a:rPr lang="ru-BY" sz="1800" dirty="0">
                <a:effectLst/>
                <a:latin typeface="Times New Roman" panose="02020603050405020304" pitchFamily="18" charset="0"/>
              </a:rPr>
              <a:t> на велик, игровую приставку или поездку.</a:t>
            </a:r>
            <a:endParaRPr lang="en-US" sz="1800" dirty="0">
              <a:effectLst/>
              <a:latin typeface="Times New Roman" panose="02020603050405020304" pitchFamily="18" charset="0"/>
            </a:endParaRPr>
          </a:p>
          <a:p>
            <a:pPr marL="0" indent="0">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Ваня оживился от мысли, что можно быстро перевести деньги и купить что-то редкое в игре. Мама подтвердила, что такая возможность действительно есть, но посоветовала всегда задавать себе важный вопрос: является ли покупка осознанной ценностью или просто сиюминутным импульсом?  </a:t>
            </a:r>
            <a:endParaRPr lang="en-US" sz="1800" dirty="0">
              <a:effectLst/>
              <a:latin typeface="Times New Roman" panose="02020603050405020304" pitchFamily="18" charset="0"/>
            </a:endParaRPr>
          </a:p>
          <a:p>
            <a:pPr marL="0" indent="0">
              <a:buFontTx/>
              <a:buNone/>
            </a:pPr>
            <a:endParaRPr lang="en-US" sz="1800" b="1" dirty="0">
              <a:effectLst/>
              <a:latin typeface="Times New Roman" panose="02020603050405020304" pitchFamily="18" charset="0"/>
            </a:endParaRPr>
          </a:p>
          <a:p>
            <a:pPr marL="0" indent="0">
              <a:buFontTx/>
              <a:buNone/>
            </a:pPr>
            <a:r>
              <a:rPr lang="ru-RU" sz="1800" b="1" dirty="0">
                <a:effectLst/>
                <a:latin typeface="Times New Roman" panose="02020603050405020304" pitchFamily="18" charset="0"/>
              </a:rPr>
              <a:t>Совет от мамы.</a:t>
            </a:r>
            <a:r>
              <a:rPr lang="ru-RU" sz="1800" dirty="0">
                <a:effectLst/>
                <a:latin typeface="Times New Roman" panose="02020603050405020304" pitchFamily="18" charset="0"/>
              </a:rPr>
              <a:t> Теперь ваш банк всегда под рукой – в вашем смартфоне. Пользуйтесь им разумно: управляйте осознанно, копите на мечты и всегда берегите свои данные как самый ценный секрет.</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4</a:t>
            </a:fld>
            <a:endParaRPr lang="ru-BY"/>
          </a:p>
        </p:txBody>
      </p:sp>
    </p:spTree>
    <p:extLst>
      <p:ext uri="{BB962C8B-B14F-4D97-AF65-F5344CB8AC3E}">
        <p14:creationId xmlns:p14="http://schemas.microsoft.com/office/powerpoint/2010/main" val="115168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r>
              <a:rPr lang="ru-RU" sz="1800" dirty="0">
                <a:effectLst/>
                <a:latin typeface="Times New Roman" panose="02020603050405020304" pitchFamily="18" charset="0"/>
              </a:rPr>
              <a:t>Соня же все еще сомневалась и спросила о вирусах и мошенниках.</a:t>
            </a:r>
            <a:r>
              <a:rPr lang="en-US" sz="1800" dirty="0">
                <a:effectLst/>
                <a:latin typeface="Times New Roman" panose="02020603050405020304" pitchFamily="18" charset="0"/>
              </a:rPr>
              <a:t> </a:t>
            </a:r>
            <a:r>
              <a:rPr lang="ru-RU" sz="1800" dirty="0">
                <a:effectLst/>
                <a:latin typeface="Times New Roman" panose="02020603050405020304" pitchFamily="18" charset="0"/>
              </a:rPr>
              <a:t>Мама сказала, что для безопасности достаточно соблюдать простые правила. Вот они</a:t>
            </a:r>
            <a:r>
              <a:rPr lang="en-US" sz="1800">
                <a:effectLst/>
                <a:latin typeface="Times New Roman" panose="02020603050405020304" pitchFamily="18" charset="0"/>
              </a:rPr>
              <a:t>:</a:t>
            </a:r>
            <a:endParaRPr lang="en-US" sz="1800" dirty="0">
              <a:solidFill>
                <a:schemeClr val="tx1"/>
              </a:solidFill>
              <a:effectLst/>
              <a:latin typeface="Times New Roman" panose="02020603050405020304" pitchFamily="18" charset="0"/>
              <a:ea typeface="+mn-ea"/>
            </a:endParaRPr>
          </a:p>
          <a:p>
            <a:pPr indent="450215" algn="just"/>
            <a:r>
              <a:rPr lang="en-US" sz="1800">
                <a:effectLst/>
                <a:latin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rPr>
              <a:t>скачивайте приложения только из официальных магазинов для вашего устройства (</a:t>
            </a:r>
            <a:r>
              <a:rPr lang="ru-RU" sz="1800" dirty="0" err="1">
                <a:solidFill>
                  <a:srgbClr val="000000"/>
                </a:solidFill>
                <a:effectLst/>
                <a:latin typeface="Times New Roman" panose="02020603050405020304" pitchFamily="18" charset="0"/>
                <a:ea typeface="Times New Roman" panose="02020603050405020304" pitchFamily="18" charset="0"/>
              </a:rPr>
              <a:t>App</a:t>
            </a:r>
            <a:r>
              <a:rPr lang="ru-RU" sz="1800" dirty="0">
                <a:solidFill>
                  <a:srgbClr val="000000"/>
                </a:solidFill>
                <a:effectLst/>
                <a:latin typeface="Times New Roman" panose="02020603050405020304" pitchFamily="18" charset="0"/>
                <a:ea typeface="Times New Roman" panose="02020603050405020304" pitchFamily="18" charset="0"/>
              </a:rPr>
              <a:t> Store, Google Play) или с официального сайта вашего банка;</a:t>
            </a:r>
            <a:r>
              <a:rPr lang="en-US" sz="1800" dirty="0">
                <a:solidFill>
                  <a:srgbClr val="000000"/>
                </a:solidFill>
                <a:effectLst/>
                <a:latin typeface="Times New Roman" panose="02020603050405020304" pitchFamily="18" charset="0"/>
                <a:ea typeface="Times New Roman" panose="02020603050405020304" pitchFamily="18" charset="0"/>
              </a:rPr>
              <a:t> </a:t>
            </a:r>
          </a:p>
          <a:p>
            <a:pPr marL="285750" indent="457200" algn="just">
              <a:buFontTx/>
              <a:buChar char="-"/>
            </a:pPr>
            <a:r>
              <a:rPr lang="en-US" sz="1800" dirty="0">
                <a:effectLst/>
                <a:latin typeface="Times New Roman" panose="02020603050405020304" pitchFamily="18" charset="0"/>
              </a:rPr>
              <a:t> </a:t>
            </a:r>
            <a:r>
              <a:rPr lang="ru-RU" sz="1800" kern="1200" dirty="0">
                <a:solidFill>
                  <a:srgbClr val="000000"/>
                </a:solidFill>
                <a:effectLst/>
                <a:latin typeface="Times New Roman" panose="02020603050405020304" pitchFamily="18" charset="0"/>
                <a:cs typeface="+mn-cs"/>
              </a:rPr>
              <a:t>техническая защита устройств. Установите антивирус на компьютер и телефон и своевременно обновляйте и операционную систему, и само банковское приложение;</a:t>
            </a:r>
            <a:endParaRPr lang="en-US" sz="1800" kern="1200" dirty="0">
              <a:solidFill>
                <a:srgbClr val="000000"/>
              </a:solidFill>
              <a:effectLst/>
              <a:latin typeface="Times New Roman" panose="02020603050405020304" pitchFamily="18" charset="0"/>
              <a:cs typeface="+mn-cs"/>
            </a:endParaRPr>
          </a:p>
          <a:p>
            <a:pPr marL="285750" indent="457200" algn="just">
              <a:buFontTx/>
              <a:buChar char="-"/>
            </a:pPr>
            <a:r>
              <a:rPr lang="ru-RU" sz="1800" kern="1200" dirty="0">
                <a:solidFill>
                  <a:srgbClr val="000000"/>
                </a:solidFill>
                <a:effectLst/>
                <a:latin typeface="Times New Roman" panose="02020603050405020304" pitchFamily="18" charset="0"/>
                <a:cs typeface="+mn-cs"/>
              </a:rPr>
              <a:t>никогда и никому не сообщайте коды из смс, пароли и данные карты. Даже если «сотрудник банка» звонит. </a:t>
            </a:r>
            <a:endParaRPr lang="en-US" sz="1800" kern="1200" dirty="0">
              <a:solidFill>
                <a:srgbClr val="000000"/>
              </a:solidFill>
              <a:effectLst/>
              <a:latin typeface="Times New Roman" panose="02020603050405020304" pitchFamily="18" charset="0"/>
              <a:cs typeface="+mn-cs"/>
            </a:endParaRPr>
          </a:p>
          <a:p>
            <a:pPr marL="0" indent="0" algn="just">
              <a:buFontTx/>
              <a:buNone/>
            </a:pPr>
            <a:r>
              <a:rPr lang="en-US" sz="1800" kern="1200" dirty="0">
                <a:solidFill>
                  <a:srgbClr val="000000"/>
                </a:solidFill>
                <a:effectLst/>
                <a:latin typeface="Times New Roman" panose="02020603050405020304" pitchFamily="18" charset="0"/>
                <a:cs typeface="+mn-cs"/>
              </a:rPr>
              <a:t>                    </a:t>
            </a:r>
            <a:r>
              <a:rPr lang="ru-RU" sz="1800" kern="1200" dirty="0">
                <a:solidFill>
                  <a:srgbClr val="000000"/>
                </a:solidFill>
                <a:effectLst/>
                <a:latin typeface="Times New Roman" panose="02020603050405020304" pitchFamily="18" charset="0"/>
                <a:cs typeface="+mn-cs"/>
              </a:rPr>
              <a:t>Критическое мышление – лучшая защита</a:t>
            </a:r>
            <a:r>
              <a:rPr lang="ru-RU" sz="1800" dirty="0">
                <a:effectLst/>
                <a:latin typeface="Times New Roman" panose="02020603050405020304" pitchFamily="18" charset="0"/>
              </a:rPr>
              <a:t>. Прежде чем что-то сделать с деньгами или данными, задайте себе вопросы: «Кто меня об этом просит?», «Почему именно так?», «Могу я это проверить через официальный </a:t>
            </a:r>
            <a:r>
              <a:rPr lang="en-US" sz="1800" dirty="0">
                <a:effectLst/>
                <a:latin typeface="Times New Roman" panose="02020603050405020304" pitchFamily="18" charset="0"/>
              </a:rPr>
              <a:t>                    </a:t>
            </a:r>
            <a:r>
              <a:rPr lang="ru-RU" sz="1800" dirty="0">
                <a:effectLst/>
                <a:latin typeface="Times New Roman" panose="02020603050405020304" pitchFamily="18" charset="0"/>
              </a:rPr>
              <a:t>канал?»;</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a:t>
            </a:r>
            <a:r>
              <a:rPr lang="en-US" sz="1800" dirty="0">
                <a:effectLst/>
                <a:latin typeface="Times New Roman" panose="02020603050405020304" pitchFamily="18" charset="0"/>
              </a:rPr>
              <a:t>          </a:t>
            </a:r>
            <a:r>
              <a:rPr lang="ru-RU" sz="1800" dirty="0">
                <a:effectLst/>
                <a:latin typeface="Times New Roman" panose="02020603050405020304" pitchFamily="18" charset="0"/>
              </a:rPr>
              <a:t>перед тем как вводить свои данные, убедитесь, что перед вами не поддельный сайт. Если ввести данные на фальшивом сайте, их смогут получить мошенники;- не входите в финансовые приложения через публичный </a:t>
            </a:r>
            <a:r>
              <a:rPr lang="ru-RU" sz="1800" dirty="0" err="1">
                <a:effectLst/>
                <a:latin typeface="Times New Roman" panose="02020603050405020304" pitchFamily="18" charset="0"/>
              </a:rPr>
              <a:t>Wi</a:t>
            </a:r>
            <a:r>
              <a:rPr lang="ru-RU" sz="1800" dirty="0">
                <a:effectLst/>
                <a:latin typeface="Times New Roman" panose="02020603050405020304" pitchFamily="18" charset="0"/>
              </a:rPr>
              <a:t>-Fi. Используйте мобильный интернет;</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 </a:t>
            </a:r>
            <a:r>
              <a:rPr lang="en-US" sz="1800" dirty="0">
                <a:effectLst/>
                <a:latin typeface="Times New Roman" panose="02020603050405020304" pitchFamily="18" charset="0"/>
              </a:rPr>
              <a:t>       </a:t>
            </a:r>
            <a:r>
              <a:rPr lang="ru-RU" sz="1800" dirty="0">
                <a:effectLst/>
                <a:latin typeface="Times New Roman" panose="02020603050405020304" pitchFamily="18" charset="0"/>
              </a:rPr>
              <a:t>установите лимиты расходования средств со своего счета по размеру суммы, количеству операций, времени, видам операций и др. (например, если вы точно знаете, что в ближайшее время за границу не поедете, ограничьте возможность проведения операций за границей), а также подключите смс-оповещение;</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 </a:t>
            </a:r>
            <a:r>
              <a:rPr lang="en-US" sz="1800" dirty="0">
                <a:effectLst/>
                <a:latin typeface="Times New Roman" panose="02020603050405020304" pitchFamily="18" charset="0"/>
              </a:rPr>
              <a:t>         </a:t>
            </a:r>
            <a:r>
              <a:rPr lang="ru-RU" sz="1800" dirty="0">
                <a:effectLst/>
                <a:latin typeface="Times New Roman" panose="02020603050405020304" pitchFamily="18" charset="0"/>
              </a:rPr>
              <a:t>при совершении платежей в сети интернет подключите услугу дополнительной безопасности 3-D Secure (при оплате в интернете в специальное поле надо будет ввести дополнительный код, который придет в </a:t>
            </a:r>
            <a:r>
              <a:rPr lang="en-US" sz="1800" dirty="0">
                <a:effectLst/>
                <a:latin typeface="Times New Roman" panose="02020603050405020304" pitchFamily="18" charset="0"/>
              </a:rPr>
              <a:t>c</a:t>
            </a:r>
            <a:r>
              <a:rPr lang="be-BY" sz="1800" dirty="0">
                <a:effectLst/>
                <a:latin typeface="Times New Roman" panose="02020603050405020304" pitchFamily="18" charset="0"/>
              </a:rPr>
              <a:t>мс</a:t>
            </a:r>
            <a:r>
              <a:rPr lang="ru-RU" sz="1800" dirty="0">
                <a:effectLst/>
                <a:latin typeface="Times New Roman" panose="02020603050405020304" pitchFamily="18" charset="0"/>
              </a:rPr>
              <a:t> на номер вашего телефона).</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Мама помогла ребятам установить на их телефоны официальное приложение банка, настроить уведомления и создать для каждого из них первую цифровую копилку. Соне – на велосипед, а Ваня... думает над своей первой разумной финансовой целью.</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Соня взяла телефон с новым интересом. Личный кабинет виделся ей не угрозой, а мощным и понятным инструментом.</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А Ваня осознал, что управление деньгами – это тоже своего рода стратегическая игра, где важно принимать взвешенные решения. </a:t>
            </a:r>
            <a:endParaRPr lang="en-US" sz="1800" dirty="0">
              <a:effectLst/>
              <a:latin typeface="Times New Roman" panose="02020603050405020304" pitchFamily="18" charset="0"/>
            </a:endParaRPr>
          </a:p>
          <a:p>
            <a:pPr marL="0" indent="0" algn="just">
              <a:buFontTx/>
              <a:buNone/>
            </a:pPr>
            <a:endParaRPr lang="en-US" sz="1800" b="1" dirty="0">
              <a:effectLst/>
              <a:latin typeface="Times New Roman" panose="02020603050405020304" pitchFamily="18" charset="0"/>
            </a:endParaRPr>
          </a:p>
          <a:p>
            <a:pPr marL="0" indent="0" algn="just">
              <a:buFontTx/>
              <a:buNone/>
            </a:pPr>
            <a:r>
              <a:rPr lang="ru-RU" sz="1800" b="1" dirty="0">
                <a:effectLst/>
                <a:latin typeface="Times New Roman" panose="02020603050405020304" pitchFamily="18" charset="0"/>
              </a:rPr>
              <a:t>Совет от мамы.</a:t>
            </a:r>
            <a:r>
              <a:rPr lang="ru-RU" sz="1800" dirty="0">
                <a:effectLst/>
                <a:latin typeface="Times New Roman" panose="02020603050405020304" pitchFamily="18" charset="0"/>
              </a:rPr>
              <a:t> Помните</a:t>
            </a:r>
            <a:r>
              <a:rPr lang="be-BY" sz="1800" dirty="0">
                <a:effectLst/>
                <a:latin typeface="Times New Roman" panose="02020603050405020304" pitchFamily="18" charset="0"/>
              </a:rPr>
              <a:t>, что </a:t>
            </a:r>
            <a:r>
              <a:rPr lang="ru-RU" sz="1800" dirty="0">
                <a:effectLst/>
                <a:latin typeface="Times New Roman" panose="02020603050405020304" pitchFamily="18" charset="0"/>
              </a:rPr>
              <a:t>безопасность – это процесс, а не разовое действие. Будьте внимательны всегда!</a:t>
            </a:r>
            <a:endParaRPr lang="ru-BY" b="1" dirty="0"/>
          </a:p>
        </p:txBody>
      </p:sp>
      <p:sp>
        <p:nvSpPr>
          <p:cNvPr id="4" name="Номер слайда 3"/>
          <p:cNvSpPr>
            <a:spLocks noGrp="1"/>
          </p:cNvSpPr>
          <p:nvPr>
            <p:ph type="sldNum" sz="quarter" idx="5"/>
          </p:nvPr>
        </p:nvSpPr>
        <p:spPr/>
        <p:txBody>
          <a:bodyPr/>
          <a:lstStyle/>
          <a:p>
            <a:fld id="{BA535AB0-FB0D-4185-A74A-C96D992590E5}" type="slidenum">
              <a:rPr lang="ru-BY" smtClean="0"/>
              <a:t>5</a:t>
            </a:fld>
            <a:endParaRPr lang="ru-BY"/>
          </a:p>
        </p:txBody>
      </p:sp>
    </p:spTree>
    <p:extLst>
      <p:ext uri="{BB962C8B-B14F-4D97-AF65-F5344CB8AC3E}">
        <p14:creationId xmlns:p14="http://schemas.microsoft.com/office/powerpoint/2010/main" val="299296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rPr>
              <a:t>     </a:t>
            </a:r>
            <a:r>
              <a:rPr lang="ru-RU" sz="1800" dirty="0">
                <a:effectLst/>
                <a:latin typeface="Times New Roman" panose="02020603050405020304" pitchFamily="18" charset="0"/>
              </a:rPr>
              <a:t>Теперь давайте посмотрим, какие помощники могут облегчить управление деньгами.</a:t>
            </a:r>
            <a:endParaRPr lang="en-US" sz="1800" dirty="0">
              <a:effectLst/>
              <a:latin typeface="Times New Roman" panose="02020603050405020304" pitchFamily="18" charset="0"/>
            </a:endParaRPr>
          </a:p>
          <a:p>
            <a:r>
              <a:rPr lang="ru-RU" sz="1800" dirty="0">
                <a:effectLst/>
                <a:latin typeface="Times New Roman" panose="02020603050405020304" pitchFamily="18" charset="0"/>
              </a:rPr>
              <a:t> </a:t>
            </a:r>
            <a:r>
              <a:rPr lang="en-US" sz="1800" dirty="0">
                <a:effectLst/>
                <a:latin typeface="Times New Roman" panose="02020603050405020304" pitchFamily="18" charset="0"/>
              </a:rPr>
              <a:t>     </a:t>
            </a:r>
            <a:r>
              <a:rPr lang="ru-RU" sz="1800" dirty="0">
                <a:effectLst/>
                <a:latin typeface="Times New Roman" panose="02020603050405020304" pitchFamily="18" charset="0"/>
              </a:rPr>
              <a:t>Современные цифровые инструменты выступают в роли автоматизированных финансовых ассистентов, беря на себя рутинные задачи и предоставляя данные для принятия обоснованных решений. На мамином планшете зажглись </a:t>
            </a:r>
            <a:r>
              <a:rPr lang="be-BY" sz="1800" dirty="0">
                <a:effectLst/>
                <a:latin typeface="Times New Roman" panose="02020603050405020304" pitchFamily="18" charset="0"/>
              </a:rPr>
              <a:t>две </a:t>
            </a:r>
            <a:r>
              <a:rPr lang="ru-RU" sz="1800" dirty="0">
                <a:effectLst/>
                <a:latin typeface="Times New Roman" panose="02020603050405020304" pitchFamily="18" charset="0"/>
              </a:rPr>
              <a:t>ярки</a:t>
            </a:r>
            <a:r>
              <a:rPr lang="be-BY" sz="1800" dirty="0">
                <a:effectLst/>
                <a:latin typeface="Times New Roman" panose="02020603050405020304" pitchFamily="18" charset="0"/>
              </a:rPr>
              <a:t>е</a:t>
            </a:r>
            <a:r>
              <a:rPr lang="ru-RU" sz="1800" dirty="0">
                <a:effectLst/>
                <a:latin typeface="Times New Roman" panose="02020603050405020304" pitchFamily="18" charset="0"/>
              </a:rPr>
              <a:t> иконки: «календарь» и «диаграмма».</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 </a:t>
            </a:r>
            <a:r>
              <a:rPr lang="ru-RU" sz="1800" b="1" dirty="0" err="1">
                <a:effectLst/>
                <a:latin typeface="Times New Roman" panose="02020603050405020304" pitchFamily="18" charset="0"/>
              </a:rPr>
              <a:t>Автооплата</a:t>
            </a:r>
            <a:r>
              <a:rPr lang="en-US" sz="1800" b="1" dirty="0">
                <a:effectLst/>
                <a:latin typeface="Times New Roman" panose="02020603050405020304" pitchFamily="18" charset="0"/>
              </a:rPr>
              <a:t>. </a:t>
            </a:r>
            <a:r>
              <a:rPr lang="ru-RU" sz="1800" dirty="0">
                <a:effectLst/>
                <a:latin typeface="Times New Roman" panose="02020603050405020304" pitchFamily="18" charset="0"/>
              </a:rPr>
              <a:t>Иконка «календарь» развернулась в список, и мама начала объяснять. </a:t>
            </a:r>
            <a:r>
              <a:rPr lang="ru-RU" sz="1800" dirty="0" err="1">
                <a:effectLst/>
                <a:latin typeface="Times New Roman" panose="02020603050405020304" pitchFamily="18" charset="0"/>
              </a:rPr>
              <a:t>Автооплата</a:t>
            </a:r>
            <a:r>
              <a:rPr lang="ru-RU" sz="1800" dirty="0">
                <a:effectLst/>
                <a:latin typeface="Times New Roman" panose="02020603050405020304" pitchFamily="18" charset="0"/>
              </a:rPr>
              <a:t> – это помощник, который точно в срок оплачивает ваши счета. Никаких забытых сроков, пеней и паники. Вы один раз настраиваете в приложении банка, например «каждый месяц 10-го числа списывать 15 рублей за подписку на музыку с моего счета». И все, вы экономите самые ценные ресурсы – время и нервы. Это базовая автоматизация, которая делает вас организованнее. Важно периодически заглядывать в список </a:t>
            </a:r>
            <a:r>
              <a:rPr lang="ru-RU" sz="1800" dirty="0" err="1">
                <a:effectLst/>
                <a:latin typeface="Times New Roman" panose="02020603050405020304" pitchFamily="18" charset="0"/>
              </a:rPr>
              <a:t>автоплатежей</a:t>
            </a:r>
            <a:r>
              <a:rPr lang="ru-RU" sz="1800" dirty="0">
                <a:effectLst/>
                <a:latin typeface="Times New Roman" panose="02020603050405020304" pitchFamily="18" charset="0"/>
              </a:rPr>
              <a:t>, чтобы отключить ненужные подписки, за которые вы продолжаете платить, но уже не пользуетесь.</a:t>
            </a:r>
            <a:endParaRPr lang="en-US" sz="1800"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Бюджетирование</a:t>
            </a:r>
            <a:r>
              <a:rPr lang="en-US" sz="1800" b="1" dirty="0">
                <a:effectLst/>
                <a:latin typeface="Times New Roman" panose="02020603050405020304" pitchFamily="18" charset="0"/>
              </a:rPr>
              <a:t>. </a:t>
            </a:r>
            <a:r>
              <a:rPr lang="ru-RU" sz="1800" dirty="0">
                <a:effectLst/>
                <a:latin typeface="Times New Roman" panose="02020603050405020304" pitchFamily="18" charset="0"/>
              </a:rPr>
              <a:t>Следом ожила иконка «диаграмма», превратившись в круговые графики. Мама объяснила, что тетрадь Сони – это хорошее начало, но умные сервисы бюджетирования в банковских приложениях или специальных программах гораздо эффективнее. Приложение автоматически анализирует ваши траты и распределяет их по категориям, например, «еда», «транспорт», «коммунальные платежи», «образование», «развлечения». Вы можете ставить лимиты на категории (например, «не больше 30 рублей в месяц на игры»), и приложение будет предупреждать, когда вы приближаетесь к пределу. Анализ, который предлагают приложения, помогает ответить на вопрос: «соответствуют ли мои траты моим ценностям и целям?» Если цель – велосипед, а большая часть расходов приходится на категорию «развлечения» зашкаливает, то нужно скорректировать свое финансовое поведение.</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 Круто! Это же как статистика в игре, только про мои деньги! – воскликнул Ваня. – Можно увидеть, куда уходят ресурсы…</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Мама согласилась, добавив, что это первый шаг от состояния «куда все делось?» к осознанному «я знаю, на что трачу».</a:t>
            </a:r>
            <a:r>
              <a:rPr lang="en-US" sz="1800" dirty="0">
                <a:effectLst/>
                <a:latin typeface="Times New Roman" panose="02020603050405020304" pitchFamily="18" charset="0"/>
              </a:rPr>
              <a:t> </a:t>
            </a:r>
            <a:r>
              <a:rPr lang="ru-RU" sz="1800" dirty="0" err="1">
                <a:effectLst/>
                <a:latin typeface="Times New Roman" panose="02020603050405020304" pitchFamily="18" charset="0"/>
              </a:rPr>
              <a:t>Автоплатежи</a:t>
            </a:r>
            <a:r>
              <a:rPr lang="ru-RU" sz="1800" dirty="0">
                <a:effectLst/>
                <a:latin typeface="Times New Roman" panose="02020603050405020304" pitchFamily="18" charset="0"/>
              </a:rPr>
              <a:t> разгружают голову, бюджетирование дает контроль и понимание. </a:t>
            </a:r>
            <a:endParaRPr lang="en-US" sz="1800" dirty="0">
              <a:effectLst/>
              <a:latin typeface="Times New Roman" panose="02020603050405020304" pitchFamily="18" charset="0"/>
            </a:endParaRPr>
          </a:p>
          <a:p>
            <a:endParaRPr lang="en-US" sz="1800" b="1"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Совет от мамы. </a:t>
            </a:r>
            <a:r>
              <a:rPr lang="ru-RU" sz="1800" dirty="0">
                <a:effectLst/>
                <a:latin typeface="Times New Roman" panose="02020603050405020304" pitchFamily="18" charset="0"/>
              </a:rPr>
              <a:t>Используйте умных помощников для управления деньгами, но принятие решений всегда оставляйте за собой!</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6</a:t>
            </a:fld>
            <a:endParaRPr lang="ru-BY"/>
          </a:p>
        </p:txBody>
      </p:sp>
    </p:spTree>
    <p:extLst>
      <p:ext uri="{BB962C8B-B14F-4D97-AF65-F5344CB8AC3E}">
        <p14:creationId xmlns:p14="http://schemas.microsoft.com/office/powerpoint/2010/main" val="2702922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rPr>
              <a:t>Настали выходные, и Соня с Ваней отправились с мамой в торговый центр за полезными мелочами. Из сумочки мама достала сине-голубую карточку, от нее словно исходили лучи…</a:t>
            </a: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 </a:t>
            </a:r>
            <a:r>
              <a:rPr lang="ru-RU" sz="1800" dirty="0">
                <a:effectLst/>
                <a:latin typeface="Times New Roman" panose="02020603050405020304" pitchFamily="18" charset="0"/>
              </a:rPr>
              <a:t>А что это за волшебная карточка у тебя? – поинтересовался Ваня.</a:t>
            </a:r>
            <a:r>
              <a:rPr lang="en-US" sz="1800" dirty="0">
                <a:effectLst/>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 </a:t>
            </a:r>
            <a:r>
              <a:rPr lang="ru-RU" sz="1800" dirty="0">
                <a:effectLst/>
                <a:latin typeface="Times New Roman" panose="02020603050405020304" pitchFamily="18" charset="0"/>
              </a:rPr>
              <a:t>Она не волшебная, а очень умная и наша, белорусская, – ответила мама. – Она работает в национальной системе «</a:t>
            </a:r>
            <a:r>
              <a:rPr lang="ru-RU" sz="1800" dirty="0" err="1">
                <a:effectLst/>
                <a:latin typeface="Times New Roman" panose="02020603050405020304" pitchFamily="18" charset="0"/>
              </a:rPr>
              <a:t>Белкарт</a:t>
            </a:r>
            <a:r>
              <a:rPr lang="ru-RU" sz="1800" dirty="0">
                <a:effectLst/>
                <a:latin typeface="Times New Roman" panose="02020603050405020304" pitchFamily="18" charset="0"/>
              </a:rPr>
              <a:t>»».</a:t>
            </a: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a:t>
            </a:r>
            <a:r>
              <a:rPr lang="ru-RU" sz="1800" dirty="0" err="1">
                <a:effectLst/>
                <a:latin typeface="Times New Roman" panose="02020603050405020304" pitchFamily="18" charset="0"/>
              </a:rPr>
              <a:t>Белкарт</a:t>
            </a:r>
            <a:r>
              <a:rPr lang="ru-RU" sz="1800" dirty="0">
                <a:effectLst/>
                <a:latin typeface="Times New Roman" panose="02020603050405020304" pitchFamily="18" charset="0"/>
              </a:rPr>
              <a:t> – это белорусская платежная система. Карточки </a:t>
            </a:r>
            <a:r>
              <a:rPr lang="ru-RU" sz="1800" dirty="0" err="1">
                <a:effectLst/>
                <a:latin typeface="Times New Roman" panose="02020603050405020304" pitchFamily="18" charset="0"/>
              </a:rPr>
              <a:t>Белкарт</a:t>
            </a:r>
            <a:r>
              <a:rPr lang="ru-RU" sz="1800" dirty="0">
                <a:effectLst/>
                <a:latin typeface="Times New Roman" panose="02020603050405020304" pitchFamily="18" charset="0"/>
              </a:rPr>
              <a:t> выпускают все банки Беларуси. Они работают по всей стране: в магазинах, банкоматах и онлайн. </a:t>
            </a:r>
            <a:r>
              <a:rPr lang="ru-RU" sz="1800" dirty="0" err="1">
                <a:effectLst/>
                <a:latin typeface="Times New Roman" panose="02020603050405020304" pitchFamily="18" charset="0"/>
              </a:rPr>
              <a:t>Белкарт</a:t>
            </a:r>
            <a:r>
              <a:rPr lang="ru-RU" sz="1800" dirty="0">
                <a:effectLst/>
                <a:latin typeface="Times New Roman" panose="02020603050405020304" pitchFamily="18" charset="0"/>
              </a:rPr>
              <a:t> может иметь свою цифровую версию прямо в телефоне! Вы «привязываете» свою физическую или виртуальную карточку </a:t>
            </a:r>
            <a:r>
              <a:rPr lang="ru-RU" sz="1800" dirty="0" err="1">
                <a:effectLst/>
                <a:latin typeface="Times New Roman" panose="02020603050405020304" pitchFamily="18" charset="0"/>
              </a:rPr>
              <a:t>Белкарт</a:t>
            </a:r>
            <a:r>
              <a:rPr lang="ru-RU" sz="1800" dirty="0">
                <a:effectLst/>
                <a:latin typeface="Times New Roman" panose="02020603050405020304" pitchFamily="18" charset="0"/>
              </a:rPr>
              <a:t> к гаджету и с этого момента платите бесконтактно. Быстро, безопасно и очень современно. Теперь ваш смартфон становится самым удобным кошельком.</a:t>
            </a: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a:t>
            </a:r>
            <a:r>
              <a:rPr lang="ru-RU" sz="1800" dirty="0">
                <a:effectLst/>
                <a:latin typeface="Times New Roman" panose="02020603050405020304" pitchFamily="18" charset="0"/>
              </a:rPr>
              <a:t>Мама подошла к кофейне, заказала три какао, поднесла свой смартфон к терминалу. Раздался короткий жизнерадостный «</a:t>
            </a:r>
            <a:r>
              <a:rPr lang="ru-RU" sz="1800" i="1" dirty="0" err="1">
                <a:effectLst/>
                <a:latin typeface="Times New Roman" panose="02020603050405020304" pitchFamily="18" charset="0"/>
              </a:rPr>
              <a:t>бип</a:t>
            </a:r>
            <a:r>
              <a:rPr lang="ru-RU" sz="1800" dirty="0">
                <a:effectLst/>
                <a:latin typeface="Times New Roman" panose="02020603050405020304" pitchFamily="18" charset="0"/>
              </a:rPr>
              <a:t>» – и оплата прошла. Бариста даже не взял в руки ее карту. Соня, наблюдая за этим, выдохнула от изумления – ей это показалось настоящим волшебством.</a:t>
            </a: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a:t>
            </a:r>
            <a:r>
              <a:rPr lang="ru-RU" sz="1800" dirty="0">
                <a:effectLst/>
                <a:latin typeface="Times New Roman" panose="02020603050405020304" pitchFamily="18" charset="0"/>
              </a:rPr>
              <a:t>Мама с улыбкой объяснила, что это не волшебство, а привычные технологии. «Все это происходит с помощью технологии NFC. Она встроена в большинство современных телефонов». Вы подносите устройство или карточку к терминалу на расстояние 2-3 см. Данные передаются по защищенному каналу, и покупка совершается. Не нужно отдавать карточку в руки кассиру, искать чип или проводить магнитной полосой. </a:t>
            </a:r>
            <a:r>
              <a:rPr lang="ru-BY" dirty="0">
                <a:effectLst/>
              </a:rPr>
              <a:t>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     </a:t>
            </a:r>
            <a:r>
              <a:rPr lang="ru-RU" sz="1800" b="1" dirty="0">
                <a:solidFill>
                  <a:srgbClr val="000000"/>
                </a:solidFill>
                <a:effectLst/>
                <a:latin typeface="Times New Roman" panose="02020603050405020304" pitchFamily="18" charset="0"/>
                <a:ea typeface="Times New Roman" panose="02020603050405020304" pitchFamily="18" charset="0"/>
              </a:rPr>
              <a:t>Информация</a:t>
            </a:r>
            <a:r>
              <a:rPr lang="ru-BY" sz="1800" b="1" dirty="0">
                <a:solidFill>
                  <a:srgbClr val="000000"/>
                </a:solidFill>
                <a:effectLst/>
                <a:latin typeface="Times New Roman" panose="02020603050405020304" pitchFamily="18" charset="0"/>
                <a:ea typeface="Times New Roman" panose="02020603050405020304" pitchFamily="18" charset="0"/>
              </a:rPr>
              <a:t> от мамы</a:t>
            </a:r>
            <a:r>
              <a:rPr lang="ru-RU" sz="1800" b="1"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Белкарт</a:t>
            </a:r>
            <a:r>
              <a:rPr lang="ru-RU" sz="1800"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Pay</a:t>
            </a:r>
            <a:r>
              <a:rPr lang="ru-RU" sz="1800" dirty="0">
                <a:solidFill>
                  <a:srgbClr val="000000"/>
                </a:solidFill>
                <a:effectLst/>
                <a:latin typeface="Times New Roman" panose="02020603050405020304" pitchFamily="18" charset="0"/>
                <a:ea typeface="Times New Roman" panose="02020603050405020304" pitchFamily="18" charset="0"/>
              </a:rPr>
              <a:t> – это своя, родная технология, разработанная в Беларуси. Это мобильное приложение от платежной системы </a:t>
            </a:r>
            <a:r>
              <a:rPr lang="ru-RU" sz="1800" dirty="0" err="1">
                <a:solidFill>
                  <a:srgbClr val="000000"/>
                </a:solidFill>
                <a:effectLst/>
                <a:latin typeface="Times New Roman" panose="02020603050405020304" pitchFamily="18" charset="0"/>
                <a:ea typeface="Times New Roman" panose="02020603050405020304" pitchFamily="18" charset="0"/>
              </a:rPr>
              <a:t>Белкарт</a:t>
            </a:r>
            <a:r>
              <a:rPr lang="ru-RU" sz="1800" dirty="0">
                <a:solidFill>
                  <a:srgbClr val="000000"/>
                </a:solidFill>
                <a:effectLst/>
                <a:latin typeface="Times New Roman" panose="02020603050405020304" pitchFamily="18" charset="0"/>
                <a:ea typeface="Times New Roman" panose="02020603050405020304" pitchFamily="18" charset="0"/>
              </a:rPr>
              <a:t> для бесконтактной оплаты при помощи смартфона.</a:t>
            </a:r>
            <a:endParaRPr lang="ru-BY" sz="1800" dirty="0">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7</a:t>
            </a:fld>
            <a:endParaRPr lang="ru-BY"/>
          </a:p>
        </p:txBody>
      </p:sp>
    </p:spTree>
    <p:extLst>
      <p:ext uri="{BB962C8B-B14F-4D97-AF65-F5344CB8AC3E}">
        <p14:creationId xmlns:p14="http://schemas.microsoft.com/office/powerpoint/2010/main" val="3599837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49580"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Вечером семья вернулась домой после прогулки по торговому центру. Мама решила показать детям, что быстрые платежи бывают не только в магазине. На экране планшета открылся знакомый логотип ЕРИП</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(Единое Расчетное и Информационное Пространство)</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а вместе с ним – огромный каталог услуг.</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Соня с Ваней обнаружили целый набор полезных функций: можно оплатить коммуналку, связь и интернет, налоги, перевести деньги на благотворительность и даже купить билеты в кино. Теперь не нужно искать десятки сайтов или помнить длинные реквизиты – достаточно выбрать нужную услугу, и деньги уходят точно по назначению.</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Соня обрадовалась четкому порядку: все платежи аккуратно собраны в одном месте. А практичный Ваня сразу оценил ЕРИП как надежного помощника, экономящего время и исключающего путаницу.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Мама объяснила, что ЕРИП – это государственная система, которая объединила в одном месте платежи за тысячи услуг. Она работает круглосуточно, а значит оплатить можно в любое время, не подстраиваясь под график работы касс или отделений. Это превращает привычные обязанности в простое и удобное действие.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Информация</a:t>
            </a:r>
            <a:r>
              <a:rPr lang="ru-BY" sz="1800" b="1" dirty="0">
                <a:effectLst/>
                <a:latin typeface="Times New Roman" panose="02020603050405020304" pitchFamily="18" charset="0"/>
                <a:ea typeface="Calibri" panose="020F0502020204030204" pitchFamily="34" charset="0"/>
                <a:cs typeface="Times New Roman" panose="02020603050405020304" pitchFamily="18" charset="0"/>
              </a:rPr>
              <a:t> от мамы</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ЕРИП помогает экономить время и делает вашу «финансовую жизнь» прозрачной, безопасной и доступной.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8</a:t>
            </a:fld>
            <a:endParaRPr lang="ru-BY"/>
          </a:p>
        </p:txBody>
      </p:sp>
    </p:spTree>
    <p:extLst>
      <p:ext uri="{BB962C8B-B14F-4D97-AF65-F5344CB8AC3E}">
        <p14:creationId xmlns:p14="http://schemas.microsoft.com/office/powerpoint/2010/main" val="3086490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r>
              <a:rPr lang="ru-RU" sz="1800" dirty="0">
                <a:effectLst/>
                <a:latin typeface="Times New Roman" panose="02020603050405020304" pitchFamily="18" charset="0"/>
                <a:ea typeface="Times New Roman" panose="02020603050405020304" pitchFamily="18" charset="0"/>
              </a:rPr>
              <a:t>Кстати</a:t>
            </a:r>
            <a:r>
              <a:rPr lang="be-BY" sz="1800" dirty="0">
                <a:effectLst/>
                <a:latin typeface="Times New Roman" panose="02020603050405020304" pitchFamily="18"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ЕРИП предлагает еще один интересный и простой способ перевода денег. Называется он «Мой QR».</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Это очень удобный способ для быстрых и безопасных переводов между людьми – без комиссии и путаницы в реквизитах.</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Мой QR – это ваш личный штрих-код, привязанный к счету в банке. Получатель формирует QR-код, а отправитель сканирует его в своем банковском приложении, указывает сумму и подтверждает платеж. Вся операция занимает всего несколько секунд и не требует передачи данных банковской карты.</a:t>
            </a:r>
            <a:endParaRPr lang="ru-BY" sz="1800" dirty="0">
              <a:effectLst/>
              <a:latin typeface="Times New Roman" panose="02020603050405020304" pitchFamily="18" charset="0"/>
              <a:ea typeface="Times New Roman" panose="02020603050405020304" pitchFamily="18" charset="0"/>
            </a:endParaRPr>
          </a:p>
          <a:p>
            <a:pPr indent="450215"/>
            <a:r>
              <a:rPr lang="ru-RU" sz="1800" i="1" dirty="0">
                <a:solidFill>
                  <a:srgbClr val="000000"/>
                </a:solidFill>
                <a:effectLst/>
                <a:latin typeface="Times New Roman" panose="02020603050405020304" pitchFamily="18" charset="0"/>
                <a:ea typeface="Times New Roman" panose="02020603050405020304" pitchFamily="18" charset="0"/>
              </a:rPr>
              <a:t>Инструкция: как создать свой QR-код для получения платежей</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Зайди в раздел «Мой QR» на сайте ЕРИП;</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выбери свой банк и счет;</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нажми «Продолжить» – и готово! Вот ваш уникальный QR-код!</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покажите этот код другу на экране телефона, скиньте в чат или в соцсети.</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a:t>
            </a:r>
            <a:endParaRPr lang="ru-BY" sz="1800" dirty="0">
              <a:effectLst/>
              <a:latin typeface="Times New Roman" panose="02020603050405020304" pitchFamily="18" charset="0"/>
              <a:ea typeface="Times New Roman" panose="02020603050405020304" pitchFamily="18" charset="0"/>
            </a:endParaRPr>
          </a:p>
          <a:p>
            <a:pPr indent="450215"/>
            <a:r>
              <a:rPr lang="ru-RU" sz="1800" i="1" dirty="0">
                <a:solidFill>
                  <a:srgbClr val="000000"/>
                </a:solidFill>
                <a:effectLst/>
                <a:latin typeface="Times New Roman" panose="02020603050405020304" pitchFamily="18" charset="0"/>
                <a:ea typeface="Times New Roman" panose="02020603050405020304" pitchFamily="18" charset="0"/>
              </a:rPr>
              <a:t>Инструкция: как создать свой QR-код для отправки платежей</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А если нужно отправить деньги, то порядок действий такой:</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открой свое банковское приложение;</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нажми «Сканировать QR-код» и наведи камеру на код;</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введи сумму и подтверди платеж.</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Вот основные преимущества системы:</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Бесплатно – за переводы не берется комиссия.</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Безопасно – не нужно передавать данные своей карты, платеж идет напрямую через банковское приложение.</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Удобно – код можно сохранить в галерее, сделать его фоном на телефоне или сразу отправлять при необходимости.</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Универсально – код можно отсканировать через приложение любого банка, где есть функция сканирования QR.</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Информация </a:t>
            </a:r>
            <a:r>
              <a:rPr lang="ru-BY" sz="1800" b="1" dirty="0">
                <a:solidFill>
                  <a:srgbClr val="0F1115"/>
                </a:solidFill>
                <a:effectLst/>
                <a:latin typeface="Times New Roman" panose="02020603050405020304" pitchFamily="18" charset="0"/>
                <a:ea typeface="Times New Roman" panose="02020603050405020304" pitchFamily="18" charset="0"/>
              </a:rPr>
              <a:t>от мамы</a:t>
            </a:r>
            <a:r>
              <a:rPr lang="ru-RU" sz="1800" b="1" dirty="0">
                <a:solidFill>
                  <a:srgbClr val="0F1115"/>
                </a:solidFill>
                <a:effectLst/>
                <a:latin typeface="Times New Roman" panose="02020603050405020304" pitchFamily="18" charset="0"/>
                <a:ea typeface="Times New Roman" panose="02020603050405020304" pitchFamily="18" charset="0"/>
              </a:rPr>
              <a:t>.</a:t>
            </a:r>
            <a:r>
              <a:rPr lang="ru-RU" sz="1800" dirty="0">
                <a:solidFill>
                  <a:srgbClr val="0F1115"/>
                </a:solidFill>
                <a:effectLst/>
                <a:latin typeface="Times New Roman" panose="02020603050405020304" pitchFamily="18" charset="0"/>
                <a:ea typeface="Times New Roman" panose="02020603050405020304" pitchFamily="18" charset="0"/>
              </a:rPr>
              <a:t> Современные технологии умеют быть умными, простыми и выгодными одновременно!</a:t>
            </a:r>
            <a:endParaRPr lang="ru-BY" sz="1800" dirty="0">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9</a:t>
            </a:fld>
            <a:endParaRPr lang="ru-BY"/>
          </a:p>
        </p:txBody>
      </p:sp>
    </p:spTree>
    <p:extLst>
      <p:ext uri="{BB962C8B-B14F-4D97-AF65-F5344CB8AC3E}">
        <p14:creationId xmlns:p14="http://schemas.microsoft.com/office/powerpoint/2010/main" val="275932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626BE8-1F2B-D076-DA01-D1C82331E11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91278EC-C4BE-D32A-90F8-3782F62013B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20892FD-88CE-94C0-FD5E-8939DFB1BF1D}"/>
              </a:ext>
            </a:extLst>
          </p:cNvPr>
          <p:cNvSpPr>
            <a:spLocks noGrp="1"/>
          </p:cNvSpPr>
          <p:nvPr>
            <p:ph type="dt" sz="half" idx="10"/>
          </p:nvPr>
        </p:nvSpPr>
        <p:spPr/>
        <p:txBody>
          <a:bodyPr/>
          <a:lstStyle/>
          <a:p>
            <a:fld id="{25B943EF-F1DD-40AE-ACAE-C13B365D1610}" type="datetimeFigureOut">
              <a:rPr lang="ru-RU" smtClean="0"/>
              <a:t>12.03.2026</a:t>
            </a:fld>
            <a:endParaRPr lang="ru-RU"/>
          </a:p>
        </p:txBody>
      </p:sp>
      <p:sp>
        <p:nvSpPr>
          <p:cNvPr id="5" name="Нижний колонтитул 4">
            <a:extLst>
              <a:ext uri="{FF2B5EF4-FFF2-40B4-BE49-F238E27FC236}">
                <a16:creationId xmlns:a16="http://schemas.microsoft.com/office/drawing/2014/main" id="{DF47BAA0-5405-7D67-0FB2-9751CBF7500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AA45552-5217-86E7-D613-9CFCCF9AF1C9}"/>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2982125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A3923B-78C9-2B16-C249-786B0B7D354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F34B3BA-E989-7407-7293-8A43DF68420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A3EC4FB-0405-0270-0E95-D9C9F14D83CD}"/>
              </a:ext>
            </a:extLst>
          </p:cNvPr>
          <p:cNvSpPr>
            <a:spLocks noGrp="1"/>
          </p:cNvSpPr>
          <p:nvPr>
            <p:ph type="dt" sz="half" idx="10"/>
          </p:nvPr>
        </p:nvSpPr>
        <p:spPr/>
        <p:txBody>
          <a:bodyPr/>
          <a:lstStyle/>
          <a:p>
            <a:fld id="{25B943EF-F1DD-40AE-ACAE-C13B365D1610}" type="datetimeFigureOut">
              <a:rPr lang="ru-RU" smtClean="0"/>
              <a:t>12.03.2026</a:t>
            </a:fld>
            <a:endParaRPr lang="ru-RU"/>
          </a:p>
        </p:txBody>
      </p:sp>
      <p:sp>
        <p:nvSpPr>
          <p:cNvPr id="5" name="Нижний колонтитул 4">
            <a:extLst>
              <a:ext uri="{FF2B5EF4-FFF2-40B4-BE49-F238E27FC236}">
                <a16:creationId xmlns:a16="http://schemas.microsoft.com/office/drawing/2014/main" id="{1188C9DD-6FD6-ECFA-1304-4618195EE5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4E0245A-2B6D-08FE-F4F0-1A50377FDF3D}"/>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3688143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80A84E5-07C5-1C03-D943-861FAF927077}"/>
              </a:ext>
            </a:extLst>
          </p:cNvPr>
          <p:cNvSpPr>
            <a:spLocks noGrp="1"/>
          </p:cNvSpPr>
          <p:nvPr>
            <p:ph type="title" orient="vert"/>
          </p:nvPr>
        </p:nvSpPr>
        <p:spPr>
          <a:xfrm>
            <a:off x="8724901" y="365126"/>
            <a:ext cx="2628900" cy="5811839"/>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3992B9D-5F33-3A4C-AB73-B742B4DAC2D5}"/>
              </a:ext>
            </a:extLst>
          </p:cNvPr>
          <p:cNvSpPr>
            <a:spLocks noGrp="1"/>
          </p:cNvSpPr>
          <p:nvPr>
            <p:ph type="body" orient="vert" idx="1"/>
          </p:nvPr>
        </p:nvSpPr>
        <p:spPr>
          <a:xfrm>
            <a:off x="838201" y="365126"/>
            <a:ext cx="7734300"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F843640-BA34-DC63-843B-B836F284A52F}"/>
              </a:ext>
            </a:extLst>
          </p:cNvPr>
          <p:cNvSpPr>
            <a:spLocks noGrp="1"/>
          </p:cNvSpPr>
          <p:nvPr>
            <p:ph type="dt" sz="half" idx="10"/>
          </p:nvPr>
        </p:nvSpPr>
        <p:spPr/>
        <p:txBody>
          <a:bodyPr/>
          <a:lstStyle/>
          <a:p>
            <a:fld id="{25B943EF-F1DD-40AE-ACAE-C13B365D1610}" type="datetimeFigureOut">
              <a:rPr lang="ru-RU" smtClean="0"/>
              <a:t>12.03.2026</a:t>
            </a:fld>
            <a:endParaRPr lang="ru-RU"/>
          </a:p>
        </p:txBody>
      </p:sp>
      <p:sp>
        <p:nvSpPr>
          <p:cNvPr id="5" name="Нижний колонтитул 4">
            <a:extLst>
              <a:ext uri="{FF2B5EF4-FFF2-40B4-BE49-F238E27FC236}">
                <a16:creationId xmlns:a16="http://schemas.microsoft.com/office/drawing/2014/main" id="{B3DB7E65-CCA0-DF99-9229-67247779202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636C89E-F045-F6A4-D303-B50DC779DB6A}"/>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51235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E88697-80D7-0A41-AE23-8FA2B9A3C76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52CAF6F-927D-AD63-123A-58BC068E021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EA01A1C-9858-73C4-76FD-54D627E12C66}"/>
              </a:ext>
            </a:extLst>
          </p:cNvPr>
          <p:cNvSpPr>
            <a:spLocks noGrp="1"/>
          </p:cNvSpPr>
          <p:nvPr>
            <p:ph type="dt" sz="half" idx="10"/>
          </p:nvPr>
        </p:nvSpPr>
        <p:spPr/>
        <p:txBody>
          <a:bodyPr/>
          <a:lstStyle/>
          <a:p>
            <a:fld id="{25B943EF-F1DD-40AE-ACAE-C13B365D1610}" type="datetimeFigureOut">
              <a:rPr lang="ru-RU" smtClean="0"/>
              <a:t>12.03.2026</a:t>
            </a:fld>
            <a:endParaRPr lang="ru-RU"/>
          </a:p>
        </p:txBody>
      </p:sp>
      <p:sp>
        <p:nvSpPr>
          <p:cNvPr id="5" name="Нижний колонтитул 4">
            <a:extLst>
              <a:ext uri="{FF2B5EF4-FFF2-40B4-BE49-F238E27FC236}">
                <a16:creationId xmlns:a16="http://schemas.microsoft.com/office/drawing/2014/main" id="{C6F64724-8B10-1763-6368-4EBE50D6644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30F435D-1874-D1D1-5333-3B6F2450B6B2}"/>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2060147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B41F95-D348-26C4-6391-D3842848BBBF}"/>
              </a:ext>
            </a:extLst>
          </p:cNvPr>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43153D7-F0F8-69C6-5628-FB2309300B7D}"/>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D50EAC4-980D-064A-0615-ECF99022C668}"/>
              </a:ext>
            </a:extLst>
          </p:cNvPr>
          <p:cNvSpPr>
            <a:spLocks noGrp="1"/>
          </p:cNvSpPr>
          <p:nvPr>
            <p:ph type="dt" sz="half" idx="10"/>
          </p:nvPr>
        </p:nvSpPr>
        <p:spPr/>
        <p:txBody>
          <a:bodyPr/>
          <a:lstStyle/>
          <a:p>
            <a:fld id="{25B943EF-F1DD-40AE-ACAE-C13B365D1610}" type="datetimeFigureOut">
              <a:rPr lang="ru-RU" smtClean="0"/>
              <a:t>12.03.2026</a:t>
            </a:fld>
            <a:endParaRPr lang="ru-RU"/>
          </a:p>
        </p:txBody>
      </p:sp>
      <p:sp>
        <p:nvSpPr>
          <p:cNvPr id="5" name="Нижний колонтитул 4">
            <a:extLst>
              <a:ext uri="{FF2B5EF4-FFF2-40B4-BE49-F238E27FC236}">
                <a16:creationId xmlns:a16="http://schemas.microsoft.com/office/drawing/2014/main" id="{F0A2AA33-4BA7-4B1F-5A6B-412DC5A7B39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15FC24E-960C-B2F0-4141-875B691044F3}"/>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228400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2AF5F5-31CC-BB15-D138-8A3580FEF9C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23E567D-D5C4-80A0-374C-4BFF7476894C}"/>
              </a:ext>
            </a:extLst>
          </p:cNvPr>
          <p:cNvSpPr>
            <a:spLocks noGrp="1"/>
          </p:cNvSpPr>
          <p:nvPr>
            <p:ph sz="half" idx="1"/>
          </p:nvPr>
        </p:nvSpPr>
        <p:spPr>
          <a:xfrm>
            <a:off x="838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A5D33B4-746F-E96E-1D04-FBDCA4E09F49}"/>
              </a:ext>
            </a:extLst>
          </p:cNvPr>
          <p:cNvSpPr>
            <a:spLocks noGrp="1"/>
          </p:cNvSpPr>
          <p:nvPr>
            <p:ph sz="half" idx="2"/>
          </p:nvPr>
        </p:nvSpPr>
        <p:spPr>
          <a:xfrm>
            <a:off x="6172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E016055-6702-92B9-421C-60784E6A14FE}"/>
              </a:ext>
            </a:extLst>
          </p:cNvPr>
          <p:cNvSpPr>
            <a:spLocks noGrp="1"/>
          </p:cNvSpPr>
          <p:nvPr>
            <p:ph type="dt" sz="half" idx="10"/>
          </p:nvPr>
        </p:nvSpPr>
        <p:spPr/>
        <p:txBody>
          <a:bodyPr/>
          <a:lstStyle/>
          <a:p>
            <a:fld id="{25B943EF-F1DD-40AE-ACAE-C13B365D1610}" type="datetimeFigureOut">
              <a:rPr lang="ru-RU" smtClean="0"/>
              <a:t>12.03.2026</a:t>
            </a:fld>
            <a:endParaRPr lang="ru-RU"/>
          </a:p>
        </p:txBody>
      </p:sp>
      <p:sp>
        <p:nvSpPr>
          <p:cNvPr id="6" name="Нижний колонтитул 5">
            <a:extLst>
              <a:ext uri="{FF2B5EF4-FFF2-40B4-BE49-F238E27FC236}">
                <a16:creationId xmlns:a16="http://schemas.microsoft.com/office/drawing/2014/main" id="{F9064A95-F2D4-2DEE-A9A6-0EA1DD374F0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3301A5A-F2F0-6D4A-8295-788ECCFA7C6C}"/>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418111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B5A429-86A6-AD81-5211-E401EBE7268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E0CBC8C-9FA6-1126-7311-C834024F525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FA9FFC3-D8CA-BDB1-E9A1-ECDA0EE8B067}"/>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8EFE802-A4C1-4975-AE76-EA9D6E8F263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9238E1E-1FE3-C955-FC69-DF91021E8B05}"/>
              </a:ext>
            </a:extLst>
          </p:cNvPr>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FE63F3E-FE43-3B81-4F0B-3CF0868974F1}"/>
              </a:ext>
            </a:extLst>
          </p:cNvPr>
          <p:cNvSpPr>
            <a:spLocks noGrp="1"/>
          </p:cNvSpPr>
          <p:nvPr>
            <p:ph type="dt" sz="half" idx="10"/>
          </p:nvPr>
        </p:nvSpPr>
        <p:spPr/>
        <p:txBody>
          <a:bodyPr/>
          <a:lstStyle/>
          <a:p>
            <a:fld id="{25B943EF-F1DD-40AE-ACAE-C13B365D1610}" type="datetimeFigureOut">
              <a:rPr lang="ru-RU" smtClean="0"/>
              <a:t>12.03.2026</a:t>
            </a:fld>
            <a:endParaRPr lang="ru-RU"/>
          </a:p>
        </p:txBody>
      </p:sp>
      <p:sp>
        <p:nvSpPr>
          <p:cNvPr id="8" name="Нижний колонтитул 7">
            <a:extLst>
              <a:ext uri="{FF2B5EF4-FFF2-40B4-BE49-F238E27FC236}">
                <a16:creationId xmlns:a16="http://schemas.microsoft.com/office/drawing/2014/main" id="{5F29C8C5-3455-55B8-81AC-7853DC747F7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CA8D50E-5FC0-4EA6-CA1D-D6F4FEBB6615}"/>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338450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8AFC22-6052-43C0-A96C-FC227F0C545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B0A9436-3AC5-444A-EC59-B0435F084CCC}"/>
              </a:ext>
            </a:extLst>
          </p:cNvPr>
          <p:cNvSpPr>
            <a:spLocks noGrp="1"/>
          </p:cNvSpPr>
          <p:nvPr>
            <p:ph type="dt" sz="half" idx="10"/>
          </p:nvPr>
        </p:nvSpPr>
        <p:spPr/>
        <p:txBody>
          <a:bodyPr/>
          <a:lstStyle/>
          <a:p>
            <a:fld id="{25B943EF-F1DD-40AE-ACAE-C13B365D1610}" type="datetimeFigureOut">
              <a:rPr lang="ru-RU" smtClean="0"/>
              <a:t>12.03.2026</a:t>
            </a:fld>
            <a:endParaRPr lang="ru-RU"/>
          </a:p>
        </p:txBody>
      </p:sp>
      <p:sp>
        <p:nvSpPr>
          <p:cNvPr id="4" name="Нижний колонтитул 3">
            <a:extLst>
              <a:ext uri="{FF2B5EF4-FFF2-40B4-BE49-F238E27FC236}">
                <a16:creationId xmlns:a16="http://schemas.microsoft.com/office/drawing/2014/main" id="{A4A3FA7B-FACC-3CFF-996A-29FFE1DB227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26AD1018-2BE4-37EB-E119-6287DC77D2C7}"/>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4080508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3ABD4BC-ACAD-6F35-302D-11348DDFE169}"/>
              </a:ext>
            </a:extLst>
          </p:cNvPr>
          <p:cNvSpPr>
            <a:spLocks noGrp="1"/>
          </p:cNvSpPr>
          <p:nvPr>
            <p:ph type="dt" sz="half" idx="10"/>
          </p:nvPr>
        </p:nvSpPr>
        <p:spPr/>
        <p:txBody>
          <a:bodyPr/>
          <a:lstStyle/>
          <a:p>
            <a:fld id="{25B943EF-F1DD-40AE-ACAE-C13B365D1610}" type="datetimeFigureOut">
              <a:rPr lang="ru-RU" smtClean="0"/>
              <a:t>12.03.2026</a:t>
            </a:fld>
            <a:endParaRPr lang="ru-RU"/>
          </a:p>
        </p:txBody>
      </p:sp>
      <p:sp>
        <p:nvSpPr>
          <p:cNvPr id="3" name="Нижний колонтитул 2">
            <a:extLst>
              <a:ext uri="{FF2B5EF4-FFF2-40B4-BE49-F238E27FC236}">
                <a16:creationId xmlns:a16="http://schemas.microsoft.com/office/drawing/2014/main" id="{AF473E6E-F256-B0E5-D316-B6B5450B568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A038350-519F-7C90-AAC9-45F4413E8773}"/>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239983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6ECB6F-9F7C-3A2D-00E1-8777100E399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80A4D38-932F-AE06-42CA-967172CCBC1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B09549A-069F-DDB5-A256-27E2D99594F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B3B2A8-D1F2-9FA3-31BE-5FB8019282E6}"/>
              </a:ext>
            </a:extLst>
          </p:cNvPr>
          <p:cNvSpPr>
            <a:spLocks noGrp="1"/>
          </p:cNvSpPr>
          <p:nvPr>
            <p:ph type="dt" sz="half" idx="10"/>
          </p:nvPr>
        </p:nvSpPr>
        <p:spPr/>
        <p:txBody>
          <a:bodyPr/>
          <a:lstStyle/>
          <a:p>
            <a:fld id="{25B943EF-F1DD-40AE-ACAE-C13B365D1610}" type="datetimeFigureOut">
              <a:rPr lang="ru-RU" smtClean="0"/>
              <a:t>12.03.2026</a:t>
            </a:fld>
            <a:endParaRPr lang="ru-RU"/>
          </a:p>
        </p:txBody>
      </p:sp>
      <p:sp>
        <p:nvSpPr>
          <p:cNvPr id="6" name="Нижний колонтитул 5">
            <a:extLst>
              <a:ext uri="{FF2B5EF4-FFF2-40B4-BE49-F238E27FC236}">
                <a16:creationId xmlns:a16="http://schemas.microsoft.com/office/drawing/2014/main" id="{A3EB25E3-3F2F-F02B-4D4F-9402E064F19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10D0FBA-0AB4-A69B-56ED-D99A09B1E77D}"/>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26972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B28935-38B7-BB76-DCFC-946882F3008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4D7A834-CEE0-B03B-6E4C-68416C46F53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4" name="Текст 3">
            <a:extLst>
              <a:ext uri="{FF2B5EF4-FFF2-40B4-BE49-F238E27FC236}">
                <a16:creationId xmlns:a16="http://schemas.microsoft.com/office/drawing/2014/main" id="{950B082D-0049-6F34-36A5-66647BCDC3B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D97F391-2883-E835-2D7E-0C25FCFC666E}"/>
              </a:ext>
            </a:extLst>
          </p:cNvPr>
          <p:cNvSpPr>
            <a:spLocks noGrp="1"/>
          </p:cNvSpPr>
          <p:nvPr>
            <p:ph type="dt" sz="half" idx="10"/>
          </p:nvPr>
        </p:nvSpPr>
        <p:spPr/>
        <p:txBody>
          <a:bodyPr/>
          <a:lstStyle/>
          <a:p>
            <a:fld id="{25B943EF-F1DD-40AE-ACAE-C13B365D1610}" type="datetimeFigureOut">
              <a:rPr lang="ru-RU" smtClean="0"/>
              <a:t>12.03.2026</a:t>
            </a:fld>
            <a:endParaRPr lang="ru-RU"/>
          </a:p>
        </p:txBody>
      </p:sp>
      <p:sp>
        <p:nvSpPr>
          <p:cNvPr id="6" name="Нижний колонтитул 5">
            <a:extLst>
              <a:ext uri="{FF2B5EF4-FFF2-40B4-BE49-F238E27FC236}">
                <a16:creationId xmlns:a16="http://schemas.microsoft.com/office/drawing/2014/main" id="{4D4A7BA8-1A60-F083-27D7-5EDF9C74B52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891B92D-2577-F2A8-45CB-CCFB09445093}"/>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1873884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3B7C7F-1F21-3616-9824-A6A55E66F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0A73784-CCDF-7D85-6F71-A42B5B51FF2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A92033D-6534-DBC3-E4A6-C2D0CECA0DF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B943EF-F1DD-40AE-ACAE-C13B365D1610}" type="datetimeFigureOut">
              <a:rPr lang="ru-RU" smtClean="0"/>
              <a:t>12.03.2026</a:t>
            </a:fld>
            <a:endParaRPr lang="ru-RU"/>
          </a:p>
        </p:txBody>
      </p:sp>
      <p:sp>
        <p:nvSpPr>
          <p:cNvPr id="5" name="Нижний колонтитул 4">
            <a:extLst>
              <a:ext uri="{FF2B5EF4-FFF2-40B4-BE49-F238E27FC236}">
                <a16:creationId xmlns:a16="http://schemas.microsoft.com/office/drawing/2014/main" id="{597192BF-1E83-E4D5-11F2-7358A017CFE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a:extLst>
              <a:ext uri="{FF2B5EF4-FFF2-40B4-BE49-F238E27FC236}">
                <a16:creationId xmlns:a16="http://schemas.microsoft.com/office/drawing/2014/main" id="{C12F4717-1147-0F76-AB94-8B77447A372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B4BA49-FA0F-4671-93E5-A005D2827E1A}" type="slidenum">
              <a:rPr lang="ru-RU" smtClean="0"/>
              <a:t>‹#›</a:t>
            </a:fld>
            <a:endParaRPr lang="ru-RU"/>
          </a:p>
        </p:txBody>
      </p:sp>
    </p:spTree>
    <p:extLst>
      <p:ext uri="{BB962C8B-B14F-4D97-AF65-F5344CB8AC3E}">
        <p14:creationId xmlns:p14="http://schemas.microsoft.com/office/powerpoint/2010/main" val="831614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обувь, текст, мультфильм&#10;&#10;Контент, сгенерированный ИИ, может содержать ошибки.">
            <a:extLst>
              <a:ext uri="{FF2B5EF4-FFF2-40B4-BE49-F238E27FC236}">
                <a16:creationId xmlns:a16="http://schemas.microsoft.com/office/drawing/2014/main" id="{39E7D893-A92B-7E2E-E485-811D168592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09CD79E1-00E6-AF4A-E992-3E5EBD73F977}"/>
              </a:ext>
            </a:extLst>
          </p:cNvPr>
          <p:cNvSpPr txBox="1"/>
          <p:nvPr/>
        </p:nvSpPr>
        <p:spPr>
          <a:xfrm>
            <a:off x="3740331" y="3429000"/>
            <a:ext cx="4936308" cy="954107"/>
          </a:xfrm>
          <a:prstGeom prst="rect">
            <a:avLst/>
          </a:prstGeom>
          <a:noFill/>
          <a:effectLst>
            <a:glow rad="1295400">
              <a:srgbClr val="B1D5FD"/>
            </a:glow>
            <a:softEdge rad="0"/>
          </a:effectLst>
        </p:spPr>
        <p:txBody>
          <a:bodyPr wrap="square" rtlCol="0" anchor="ctr">
            <a:spAutoFit/>
          </a:bodyPr>
          <a:lstStyle/>
          <a:p>
            <a:pPr algn="ctr"/>
            <a:r>
              <a:rPr lang="ru-RU" sz="2800" b="1" spc="80" dirty="0">
                <a:solidFill>
                  <a:schemeClr val="bg1"/>
                </a:solidFill>
                <a:effectLst>
                  <a:glow rad="1155700">
                    <a:srgbClr val="B1D5FD">
                      <a:alpha val="16000"/>
                    </a:srgbClr>
                  </a:glow>
                </a:effectLst>
                <a:latin typeface="Arial" panose="020B0604020202020204" pitchFamily="34" charset="0"/>
                <a:cs typeface="Arial" panose="020B0604020202020204" pitchFamily="34" charset="0"/>
              </a:rPr>
              <a:t>НЕДЕЛЯ ФИНАНСОВОЙ ГРАМОТНОСТИ</a:t>
            </a:r>
          </a:p>
        </p:txBody>
      </p:sp>
      <p:sp>
        <p:nvSpPr>
          <p:cNvPr id="14" name="TextBox 13">
            <a:extLst>
              <a:ext uri="{FF2B5EF4-FFF2-40B4-BE49-F238E27FC236}">
                <a16:creationId xmlns:a16="http://schemas.microsoft.com/office/drawing/2014/main" id="{FB7349E7-B171-A1B3-8B13-022CACD05858}"/>
              </a:ext>
            </a:extLst>
          </p:cNvPr>
          <p:cNvSpPr txBox="1"/>
          <p:nvPr/>
        </p:nvSpPr>
        <p:spPr>
          <a:xfrm>
            <a:off x="4766153" y="4923727"/>
            <a:ext cx="3081403" cy="374461"/>
          </a:xfrm>
          <a:prstGeom prst="rect">
            <a:avLst/>
          </a:prstGeom>
          <a:noFill/>
        </p:spPr>
        <p:txBody>
          <a:bodyPr wrap="square" rtlCol="0" anchor="ctr">
            <a:spAutoFit/>
          </a:bodyPr>
          <a:lstStyle/>
          <a:p>
            <a:pPr algn="ctr">
              <a:lnSpc>
                <a:spcPts val="2200"/>
              </a:lnSpc>
            </a:pPr>
            <a:r>
              <a:rPr lang="ru-RU" sz="2400" dirty="0">
                <a:solidFill>
                  <a:srgbClr val="014680"/>
                </a:solidFill>
                <a:latin typeface="Arial" panose="020B0604020202020204" pitchFamily="34" charset="0"/>
                <a:cs typeface="Arial" panose="020B0604020202020204" pitchFamily="34" charset="0"/>
              </a:rPr>
              <a:t>16-22</a:t>
            </a:r>
            <a:r>
              <a:rPr lang="en-US" sz="2400" dirty="0">
                <a:solidFill>
                  <a:srgbClr val="014680"/>
                </a:solidFill>
                <a:latin typeface="Arial" panose="020B0604020202020204" pitchFamily="34" charset="0"/>
                <a:cs typeface="Arial" panose="020B0604020202020204" pitchFamily="34" charset="0"/>
              </a:rPr>
              <a:t> </a:t>
            </a:r>
            <a:r>
              <a:rPr lang="ru-RU" sz="2400" dirty="0">
                <a:solidFill>
                  <a:srgbClr val="014680"/>
                </a:solidFill>
                <a:latin typeface="Arial" panose="020B0604020202020204" pitchFamily="34" charset="0"/>
                <a:cs typeface="Arial" panose="020B0604020202020204" pitchFamily="34" charset="0"/>
              </a:rPr>
              <a:t>МАРТА</a:t>
            </a:r>
            <a:r>
              <a:rPr lang="en-US" sz="2400" dirty="0">
                <a:solidFill>
                  <a:srgbClr val="014680"/>
                </a:solidFill>
                <a:latin typeface="Arial" panose="020B0604020202020204" pitchFamily="34" charset="0"/>
                <a:cs typeface="Arial" panose="020B0604020202020204" pitchFamily="34" charset="0"/>
              </a:rPr>
              <a:t> 2026</a:t>
            </a:r>
            <a:r>
              <a:rPr lang="ru-RU" sz="2400" dirty="0">
                <a:solidFill>
                  <a:srgbClr val="01468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3524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Мультфильм, человек, мультфильм&#10;&#10;Контент, сгенерированный ИИ, может содержать ошибки.">
            <a:extLst>
              <a:ext uri="{FF2B5EF4-FFF2-40B4-BE49-F238E27FC236}">
                <a16:creationId xmlns:a16="http://schemas.microsoft.com/office/drawing/2014/main" id="{11FF04FA-37CA-7293-AF1F-B23836E53C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E14CEE0-9412-71A9-2A79-D22EE5654E6F}"/>
              </a:ext>
            </a:extLst>
          </p:cNvPr>
          <p:cNvSpPr txBox="1"/>
          <p:nvPr/>
        </p:nvSpPr>
        <p:spPr>
          <a:xfrm>
            <a:off x="0" y="313618"/>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БИОМЕТРИЯ</a:t>
            </a:r>
          </a:p>
        </p:txBody>
      </p:sp>
      <p:sp>
        <p:nvSpPr>
          <p:cNvPr id="7" name="TextBox 6">
            <a:extLst>
              <a:ext uri="{FF2B5EF4-FFF2-40B4-BE49-F238E27FC236}">
                <a16:creationId xmlns:a16="http://schemas.microsoft.com/office/drawing/2014/main" id="{9EC74A3C-0964-65CC-9FC2-83A0007A4E5D}"/>
              </a:ext>
            </a:extLst>
          </p:cNvPr>
          <p:cNvSpPr txBox="1"/>
          <p:nvPr/>
        </p:nvSpPr>
        <p:spPr>
          <a:xfrm>
            <a:off x="5196462" y="5955463"/>
            <a:ext cx="4016481" cy="615553"/>
          </a:xfrm>
          <a:prstGeom prst="rect">
            <a:avLst/>
          </a:prstGeom>
          <a:noFill/>
        </p:spPr>
        <p:txBody>
          <a:bodyPr wrap="square" rtlCol="0">
            <a:spAutoFit/>
          </a:bodyPr>
          <a:lstStyle/>
          <a:p>
            <a:r>
              <a:rPr lang="ru-RU" sz="1700" b="1" dirty="0">
                <a:solidFill>
                  <a:srgbClr val="0068FF"/>
                </a:solidFill>
                <a:latin typeface="Arial" panose="020B0604020202020204" pitchFamily="34" charset="0"/>
                <a:cs typeface="Arial" panose="020B0604020202020204" pitchFamily="34" charset="0"/>
              </a:rPr>
              <a:t>НИКОМУ НЕ ПЕРЕДАВАЙТЕ</a:t>
            </a:r>
            <a:br>
              <a:rPr lang="ru-RU" sz="1700" b="1" dirty="0">
                <a:solidFill>
                  <a:srgbClr val="0068FF"/>
                </a:solidFill>
                <a:latin typeface="Arial" panose="020B0604020202020204" pitchFamily="34" charset="0"/>
                <a:cs typeface="Arial" panose="020B0604020202020204" pitchFamily="34" charset="0"/>
              </a:rPr>
            </a:br>
            <a:r>
              <a:rPr lang="ru-RU" sz="1700" b="1" dirty="0">
                <a:solidFill>
                  <a:srgbClr val="0068FF"/>
                </a:solidFill>
                <a:latin typeface="Arial" panose="020B0604020202020204" pitchFamily="34" charset="0"/>
                <a:cs typeface="Arial" panose="020B0604020202020204" pitchFamily="34" charset="0"/>
              </a:rPr>
              <a:t>ВАШИ БИОМЕТРИЧЕСКИЕ КЛЮЧИ!</a:t>
            </a:r>
          </a:p>
        </p:txBody>
      </p:sp>
      <p:sp>
        <p:nvSpPr>
          <p:cNvPr id="8" name="TextBox 7">
            <a:extLst>
              <a:ext uri="{FF2B5EF4-FFF2-40B4-BE49-F238E27FC236}">
                <a16:creationId xmlns:a16="http://schemas.microsoft.com/office/drawing/2014/main" id="{19F14C0B-266C-2155-0DA4-A5638FBF4C57}"/>
              </a:ext>
            </a:extLst>
          </p:cNvPr>
          <p:cNvSpPr txBox="1"/>
          <p:nvPr/>
        </p:nvSpPr>
        <p:spPr>
          <a:xfrm>
            <a:off x="2540000" y="4118048"/>
            <a:ext cx="2256971"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ОТПЕЧАТОК</a:t>
            </a:r>
          </a:p>
        </p:txBody>
      </p:sp>
      <p:sp>
        <p:nvSpPr>
          <p:cNvPr id="9" name="TextBox 8">
            <a:extLst>
              <a:ext uri="{FF2B5EF4-FFF2-40B4-BE49-F238E27FC236}">
                <a16:creationId xmlns:a16="http://schemas.microsoft.com/office/drawing/2014/main" id="{7E7319BB-DB99-799E-0237-BEECECE132DE}"/>
              </a:ext>
            </a:extLst>
          </p:cNvPr>
          <p:cNvSpPr txBox="1"/>
          <p:nvPr/>
        </p:nvSpPr>
        <p:spPr>
          <a:xfrm>
            <a:off x="2735943" y="2515670"/>
            <a:ext cx="6175828" cy="584775"/>
          </a:xfrm>
          <a:prstGeom prst="rect">
            <a:avLst/>
          </a:prstGeom>
          <a:noFill/>
          <a:effectLst>
            <a:glow rad="1295400">
              <a:srgbClr val="B1D5FD"/>
            </a:glow>
            <a:softEdge rad="0"/>
          </a:effectLst>
        </p:spPr>
        <p:txBody>
          <a:bodyPr wrap="square" rtlCol="0" anchor="ctr">
            <a:spAutoFit/>
          </a:bodyPr>
          <a:lstStyle/>
          <a:p>
            <a:pPr algn="ctr"/>
            <a:r>
              <a:rPr lang="ru-RU" sz="3200" b="1" spc="80" dirty="0">
                <a:solidFill>
                  <a:schemeClr val="bg1"/>
                </a:solidFill>
                <a:effectLst>
                  <a:glow rad="1155700">
                    <a:srgbClr val="B1D5FD">
                      <a:alpha val="16000"/>
                    </a:srgbClr>
                  </a:glow>
                </a:effectLst>
                <a:latin typeface="Arial" panose="020B0604020202020204" pitchFamily="34" charset="0"/>
                <a:cs typeface="Arial" panose="020B0604020202020204" pitchFamily="34" charset="0"/>
              </a:rPr>
              <a:t>ВЫ САМИ − КЛЮЧ</a:t>
            </a:r>
          </a:p>
        </p:txBody>
      </p:sp>
      <p:sp>
        <p:nvSpPr>
          <p:cNvPr id="10" name="TextBox 9">
            <a:extLst>
              <a:ext uri="{FF2B5EF4-FFF2-40B4-BE49-F238E27FC236}">
                <a16:creationId xmlns:a16="http://schemas.microsoft.com/office/drawing/2014/main" id="{1C8642E8-D4A3-FA7A-B9AD-4471288E10E6}"/>
              </a:ext>
            </a:extLst>
          </p:cNvPr>
          <p:cNvSpPr txBox="1"/>
          <p:nvPr/>
        </p:nvSpPr>
        <p:spPr>
          <a:xfrm>
            <a:off x="5249636" y="5100229"/>
            <a:ext cx="1611993"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ГОЛОС</a:t>
            </a:r>
          </a:p>
        </p:txBody>
      </p:sp>
      <p:sp>
        <p:nvSpPr>
          <p:cNvPr id="11" name="TextBox 10">
            <a:extLst>
              <a:ext uri="{FF2B5EF4-FFF2-40B4-BE49-F238E27FC236}">
                <a16:creationId xmlns:a16="http://schemas.microsoft.com/office/drawing/2014/main" id="{63340F91-AF9A-C8E1-312D-3E2D26B3C70E}"/>
              </a:ext>
            </a:extLst>
          </p:cNvPr>
          <p:cNvSpPr txBox="1"/>
          <p:nvPr/>
        </p:nvSpPr>
        <p:spPr>
          <a:xfrm>
            <a:off x="7440387" y="4071529"/>
            <a:ext cx="1314450"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ЛИЦО</a:t>
            </a:r>
          </a:p>
        </p:txBody>
      </p:sp>
      <p:sp>
        <p:nvSpPr>
          <p:cNvPr id="12" name="TextBox 11">
            <a:extLst>
              <a:ext uri="{FF2B5EF4-FFF2-40B4-BE49-F238E27FC236}">
                <a16:creationId xmlns:a16="http://schemas.microsoft.com/office/drawing/2014/main" id="{104167B1-7EA3-E594-D04E-3AA3583D94E9}"/>
              </a:ext>
            </a:extLst>
          </p:cNvPr>
          <p:cNvSpPr txBox="1"/>
          <p:nvPr/>
        </p:nvSpPr>
        <p:spPr>
          <a:xfrm>
            <a:off x="638131" y="1381144"/>
            <a:ext cx="3482932" cy="335989"/>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НЕ ЗАБЫТЬ, НЕ ПОТЕРЯТЬ</a:t>
            </a:r>
          </a:p>
        </p:txBody>
      </p:sp>
      <p:sp>
        <p:nvSpPr>
          <p:cNvPr id="13" name="TextBox 12">
            <a:extLst>
              <a:ext uri="{FF2B5EF4-FFF2-40B4-BE49-F238E27FC236}">
                <a16:creationId xmlns:a16="http://schemas.microsoft.com/office/drawing/2014/main" id="{C5C1DDD3-96C6-A7CB-16B9-C00391EE4408}"/>
              </a:ext>
            </a:extLst>
          </p:cNvPr>
          <p:cNvSpPr txBox="1"/>
          <p:nvPr/>
        </p:nvSpPr>
        <p:spPr>
          <a:xfrm>
            <a:off x="4314166" y="1246933"/>
            <a:ext cx="3482932" cy="579646"/>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ДОПОЛНИТЕЛЬНЫЙ </a:t>
            </a:r>
          </a:p>
          <a:p>
            <a:pPr algn="ctr">
              <a:lnSpc>
                <a:spcPts val="1900"/>
              </a:lnSpc>
            </a:pPr>
            <a:r>
              <a:rPr lang="ru-RU" b="1" spc="-40" dirty="0">
                <a:solidFill>
                  <a:srgbClr val="112950"/>
                </a:solidFill>
                <a:latin typeface="Arial" panose="020B0604020202020204" pitchFamily="34" charset="0"/>
                <a:cs typeface="Arial" panose="020B0604020202020204" pitchFamily="34" charset="0"/>
              </a:rPr>
              <a:t>УРОВЕНЬ ЗАЩИТЫ</a:t>
            </a:r>
          </a:p>
        </p:txBody>
      </p:sp>
      <p:sp>
        <p:nvSpPr>
          <p:cNvPr id="14" name="TextBox 13">
            <a:extLst>
              <a:ext uri="{FF2B5EF4-FFF2-40B4-BE49-F238E27FC236}">
                <a16:creationId xmlns:a16="http://schemas.microsoft.com/office/drawing/2014/main" id="{E9CD5010-5D5D-6C64-2AFE-8A8C57BFB3B2}"/>
              </a:ext>
            </a:extLst>
          </p:cNvPr>
          <p:cNvSpPr txBox="1"/>
          <p:nvPr/>
        </p:nvSpPr>
        <p:spPr>
          <a:xfrm>
            <a:off x="7990201" y="1354371"/>
            <a:ext cx="3482932" cy="335989"/>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ПРОСТОТА И СКОРОСТЬ</a:t>
            </a:r>
          </a:p>
        </p:txBody>
      </p:sp>
    </p:spTree>
    <p:extLst>
      <p:ext uri="{BB962C8B-B14F-4D97-AF65-F5344CB8AC3E}">
        <p14:creationId xmlns:p14="http://schemas.microsoft.com/office/powerpoint/2010/main" val="2366931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Анимация, Человеческое лицо, Мультфильм&#10;&#10;Контент, сгенерированный ИИ, может содержать ошибки.">
            <a:extLst>
              <a:ext uri="{FF2B5EF4-FFF2-40B4-BE49-F238E27FC236}">
                <a16:creationId xmlns:a16="http://schemas.microsoft.com/office/drawing/2014/main" id="{EB74B2EA-895B-23A5-349C-BDC3EE5310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3380212-3369-28EB-010A-0CE537EA4923}"/>
              </a:ext>
            </a:extLst>
          </p:cNvPr>
          <p:cNvSpPr txBox="1"/>
          <p:nvPr/>
        </p:nvSpPr>
        <p:spPr>
          <a:xfrm>
            <a:off x="0" y="324545"/>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ЦИФРОВОЙ ПАСПОРТ ДЛЯ ВСЕХ БАНКОВ</a:t>
            </a:r>
          </a:p>
        </p:txBody>
      </p:sp>
      <p:sp>
        <p:nvSpPr>
          <p:cNvPr id="7" name="TextBox 6">
            <a:extLst>
              <a:ext uri="{FF2B5EF4-FFF2-40B4-BE49-F238E27FC236}">
                <a16:creationId xmlns:a16="http://schemas.microsoft.com/office/drawing/2014/main" id="{2C453C6F-6751-4AE0-29B3-C6C939B3E1DA}"/>
              </a:ext>
            </a:extLst>
          </p:cNvPr>
          <p:cNvSpPr txBox="1"/>
          <p:nvPr/>
        </p:nvSpPr>
        <p:spPr>
          <a:xfrm>
            <a:off x="8600062" y="5969977"/>
            <a:ext cx="4016481" cy="615553"/>
          </a:xfrm>
          <a:prstGeom prst="rect">
            <a:avLst/>
          </a:prstGeom>
          <a:noFill/>
        </p:spPr>
        <p:txBody>
          <a:bodyPr wrap="square" rtlCol="0">
            <a:spAutoFit/>
          </a:bodyPr>
          <a:lstStyle/>
          <a:p>
            <a:r>
              <a:rPr lang="ru-RU" sz="1700" b="1" dirty="0">
                <a:solidFill>
                  <a:srgbClr val="0068FF"/>
                </a:solidFill>
                <a:latin typeface="Arial" panose="020B0604020202020204" pitchFamily="34" charset="0"/>
                <a:cs typeface="Arial" panose="020B0604020202020204" pitchFamily="34" charset="0"/>
              </a:rPr>
              <a:t>ХРАНИТЕ ЛОГИН И ПАРОЛЬ </a:t>
            </a:r>
          </a:p>
          <a:p>
            <a:r>
              <a:rPr lang="ru-RU" sz="1700" b="1" dirty="0">
                <a:solidFill>
                  <a:srgbClr val="0068FF"/>
                </a:solidFill>
                <a:latin typeface="Arial" panose="020B0604020202020204" pitchFamily="34" charset="0"/>
                <a:cs typeface="Arial" panose="020B0604020202020204" pitchFamily="34" charset="0"/>
              </a:rPr>
              <a:t>ОТ МСИ КАК ПАСПОРТ</a:t>
            </a:r>
          </a:p>
        </p:txBody>
      </p:sp>
      <p:sp>
        <p:nvSpPr>
          <p:cNvPr id="8" name="TextBox 7">
            <a:extLst>
              <a:ext uri="{FF2B5EF4-FFF2-40B4-BE49-F238E27FC236}">
                <a16:creationId xmlns:a16="http://schemas.microsoft.com/office/drawing/2014/main" id="{1A1CE049-AACB-C911-57CE-E5E5250D7F6E}"/>
              </a:ext>
            </a:extLst>
          </p:cNvPr>
          <p:cNvSpPr txBox="1"/>
          <p:nvPr/>
        </p:nvSpPr>
        <p:spPr>
          <a:xfrm>
            <a:off x="442686" y="2448230"/>
            <a:ext cx="2699657" cy="823302"/>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СТАТЬ КЛИЕНТОМ ЛЮБОГО БАНКА ОНЛАЙН</a:t>
            </a:r>
          </a:p>
        </p:txBody>
      </p:sp>
      <p:sp>
        <p:nvSpPr>
          <p:cNvPr id="9" name="TextBox 8">
            <a:extLst>
              <a:ext uri="{FF2B5EF4-FFF2-40B4-BE49-F238E27FC236}">
                <a16:creationId xmlns:a16="http://schemas.microsoft.com/office/drawing/2014/main" id="{81C8FA2A-8AFB-1333-E2B7-E74BE4B7C4EE}"/>
              </a:ext>
            </a:extLst>
          </p:cNvPr>
          <p:cNvSpPr txBox="1"/>
          <p:nvPr/>
        </p:nvSpPr>
        <p:spPr>
          <a:xfrm>
            <a:off x="489855" y="4088344"/>
            <a:ext cx="2648857" cy="823302"/>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ИСПОЛЬЗОВАТЬ ЕДИНЫЙ ЛОГИН </a:t>
            </a:r>
            <a:br>
              <a:rPr lang="ru-RU" b="1" spc="-40" dirty="0">
                <a:solidFill>
                  <a:srgbClr val="112950"/>
                </a:solidFill>
                <a:latin typeface="Arial" panose="020B0604020202020204" pitchFamily="34" charset="0"/>
                <a:cs typeface="Arial" panose="020B0604020202020204" pitchFamily="34" charset="0"/>
              </a:rPr>
            </a:br>
            <a:endParaRPr lang="ru-RU" b="1" spc="-40"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79A594F-653A-01A0-52CE-09A7FE1CDA37}"/>
              </a:ext>
            </a:extLst>
          </p:cNvPr>
          <p:cNvSpPr txBox="1"/>
          <p:nvPr/>
        </p:nvSpPr>
        <p:spPr>
          <a:xfrm>
            <a:off x="489854" y="4529432"/>
            <a:ext cx="2648857" cy="307200"/>
          </a:xfrm>
          <a:prstGeom prst="rect">
            <a:avLst/>
          </a:prstGeom>
          <a:noFill/>
        </p:spPr>
        <p:txBody>
          <a:bodyPr wrap="square" rtlCol="0" anchor="b">
            <a:spAutoFit/>
          </a:bodyPr>
          <a:lstStyle/>
          <a:p>
            <a:pPr algn="ctr">
              <a:lnSpc>
                <a:spcPts val="1900"/>
              </a:lnSpc>
            </a:pPr>
            <a:r>
              <a:rPr lang="ru-RU" sz="1100" b="1" spc="-40" dirty="0">
                <a:solidFill>
                  <a:srgbClr val="112950"/>
                </a:solidFill>
                <a:latin typeface="Arial" panose="020B0604020202020204" pitchFamily="34" charset="0"/>
                <a:cs typeface="Arial" panose="020B0604020202020204" pitchFamily="34" charset="0"/>
              </a:rPr>
              <a:t>(ЕСЛИ БАНК ПОДДЕРЖИВАЕТ)</a:t>
            </a:r>
            <a:endParaRPr lang="ru-RU" b="1" spc="-40" dirty="0">
              <a:solidFill>
                <a:srgbClr val="11295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B41DD3B-6FF8-063B-10FF-1200C66B65AA}"/>
              </a:ext>
            </a:extLst>
          </p:cNvPr>
          <p:cNvSpPr txBox="1"/>
          <p:nvPr/>
        </p:nvSpPr>
        <p:spPr>
          <a:xfrm>
            <a:off x="4051474" y="1295420"/>
            <a:ext cx="4016481" cy="335989"/>
          </a:xfrm>
          <a:prstGeom prst="rect">
            <a:avLst/>
          </a:prstGeom>
          <a:noFill/>
        </p:spPr>
        <p:txBody>
          <a:bodyPr wrap="square" rtlCol="0" anchor="b">
            <a:spAutoFit/>
          </a:bodyPr>
          <a:lstStyle/>
          <a:p>
            <a:pPr algn="ctr">
              <a:lnSpc>
                <a:spcPts val="1900"/>
              </a:lnSpc>
            </a:pPr>
            <a:r>
              <a:rPr lang="ru-RU" sz="2000" b="1" spc="-40" dirty="0">
                <a:solidFill>
                  <a:srgbClr val="112950"/>
                </a:solidFill>
                <a:latin typeface="Arial" panose="020B0604020202020204" pitchFamily="34" charset="0"/>
                <a:cs typeface="Arial" panose="020B0604020202020204" pitchFamily="34" charset="0"/>
              </a:rPr>
              <a:t>ЧТО МОЖНО ДЕЛАТЬ С МСИ</a:t>
            </a:r>
          </a:p>
        </p:txBody>
      </p:sp>
      <p:sp>
        <p:nvSpPr>
          <p:cNvPr id="12" name="TextBox 11">
            <a:extLst>
              <a:ext uri="{FF2B5EF4-FFF2-40B4-BE49-F238E27FC236}">
                <a16:creationId xmlns:a16="http://schemas.microsoft.com/office/drawing/2014/main" id="{D19DDC99-7C81-5D72-E6A1-C35D848D6805}"/>
              </a:ext>
            </a:extLst>
          </p:cNvPr>
          <p:cNvSpPr txBox="1"/>
          <p:nvPr/>
        </p:nvSpPr>
        <p:spPr>
          <a:xfrm>
            <a:off x="8831943" y="2567537"/>
            <a:ext cx="2917371" cy="823302"/>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ОТКРЫТЬ СЧЕТ, </a:t>
            </a:r>
            <a:br>
              <a:rPr lang="ru-RU" b="1" spc="-40" dirty="0">
                <a:solidFill>
                  <a:srgbClr val="112950"/>
                </a:solidFill>
                <a:latin typeface="Arial" panose="020B0604020202020204" pitchFamily="34" charset="0"/>
                <a:cs typeface="Arial" panose="020B0604020202020204" pitchFamily="34" charset="0"/>
              </a:rPr>
            </a:br>
            <a:r>
              <a:rPr lang="ru-RU" b="1" spc="-40" dirty="0">
                <a:solidFill>
                  <a:srgbClr val="112950"/>
                </a:solidFill>
                <a:latin typeface="Arial" panose="020B0604020202020204" pitchFamily="34" charset="0"/>
                <a:cs typeface="Arial" panose="020B0604020202020204" pitchFamily="34" charset="0"/>
              </a:rPr>
              <a:t>ОФОРМИТЬ ВКЛАД, КРЕДИТ</a:t>
            </a:r>
          </a:p>
        </p:txBody>
      </p:sp>
      <p:sp>
        <p:nvSpPr>
          <p:cNvPr id="13" name="TextBox 12">
            <a:extLst>
              <a:ext uri="{FF2B5EF4-FFF2-40B4-BE49-F238E27FC236}">
                <a16:creationId xmlns:a16="http://schemas.microsoft.com/office/drawing/2014/main" id="{6CD7E1A0-BEFA-F4BB-079C-2C927A9509FA}"/>
              </a:ext>
            </a:extLst>
          </p:cNvPr>
          <p:cNvSpPr txBox="1"/>
          <p:nvPr/>
        </p:nvSpPr>
        <p:spPr>
          <a:xfrm>
            <a:off x="8882743" y="4117781"/>
            <a:ext cx="2866571" cy="823302"/>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СМОТРЕТЬ КРЕДИТНУЮ </a:t>
            </a:r>
            <a:br>
              <a:rPr lang="ru-RU" b="1" spc="-40" dirty="0">
                <a:solidFill>
                  <a:srgbClr val="112950"/>
                </a:solidFill>
                <a:latin typeface="Arial" panose="020B0604020202020204" pitchFamily="34" charset="0"/>
                <a:cs typeface="Arial" panose="020B0604020202020204" pitchFamily="34" charset="0"/>
              </a:rPr>
            </a:br>
            <a:r>
              <a:rPr lang="ru-RU" b="1" spc="-40" dirty="0">
                <a:solidFill>
                  <a:srgbClr val="112950"/>
                </a:solidFill>
                <a:latin typeface="Arial" panose="020B0604020202020204" pitchFamily="34" charset="0"/>
                <a:cs typeface="Arial" panose="020B0604020202020204" pitchFamily="34" charset="0"/>
              </a:rPr>
              <a:t>ИСТОРИЮ</a:t>
            </a:r>
          </a:p>
        </p:txBody>
      </p:sp>
    </p:spTree>
    <p:extLst>
      <p:ext uri="{BB962C8B-B14F-4D97-AF65-F5344CB8AC3E}">
        <p14:creationId xmlns:p14="http://schemas.microsoft.com/office/powerpoint/2010/main" val="2356144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текст, мультфильм, снимок экрана, Графика&#10;&#10;Контент, сгенерированный ИИ, может содержать ошибки.">
            <a:extLst>
              <a:ext uri="{FF2B5EF4-FFF2-40B4-BE49-F238E27FC236}">
                <a16:creationId xmlns:a16="http://schemas.microsoft.com/office/drawing/2014/main" id="{3F2C4ECD-18D8-0824-851E-35A18650A8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0E35768-D114-8BA3-2FA7-D2BE45C17D33}"/>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СМП: КОГДА ДЕНЬГИ ЛЕТЯТ МГНОВЕННО</a:t>
            </a:r>
          </a:p>
        </p:txBody>
      </p:sp>
      <p:sp>
        <p:nvSpPr>
          <p:cNvPr id="7" name="TextBox 6">
            <a:extLst>
              <a:ext uri="{FF2B5EF4-FFF2-40B4-BE49-F238E27FC236}">
                <a16:creationId xmlns:a16="http://schemas.microsoft.com/office/drawing/2014/main" id="{9D966FC4-96D2-AADC-9468-47BC6AA2FF4E}"/>
              </a:ext>
            </a:extLst>
          </p:cNvPr>
          <p:cNvSpPr txBox="1"/>
          <p:nvPr/>
        </p:nvSpPr>
        <p:spPr>
          <a:xfrm>
            <a:off x="8596993" y="5396399"/>
            <a:ext cx="3431523" cy="1138773"/>
          </a:xfrm>
          <a:prstGeom prst="rect">
            <a:avLst/>
          </a:prstGeom>
          <a:noFill/>
        </p:spPr>
        <p:txBody>
          <a:bodyPr wrap="square" rtlCol="0">
            <a:spAutoFit/>
          </a:bodyPr>
          <a:lstStyle/>
          <a:p>
            <a:r>
              <a:rPr lang="ru-RU" sz="1700" b="1" dirty="0">
                <a:solidFill>
                  <a:srgbClr val="0068FF"/>
                </a:solidFill>
                <a:latin typeface="Arial" panose="020B0604020202020204" pitchFamily="34" charset="0"/>
                <a:cs typeface="Arial" panose="020B0604020202020204" pitchFamily="34" charset="0"/>
              </a:rPr>
              <a:t>ВНИМАТЕЛЬНО ПРОВЕРЯЙТЕ НОМЕР </a:t>
            </a:r>
          </a:p>
          <a:p>
            <a:r>
              <a:rPr lang="ru-RU" sz="1700" b="1" dirty="0">
                <a:solidFill>
                  <a:srgbClr val="0068FF"/>
                </a:solidFill>
                <a:latin typeface="Arial" panose="020B0604020202020204" pitchFamily="34" charset="0"/>
                <a:cs typeface="Arial" panose="020B0604020202020204" pitchFamily="34" charset="0"/>
              </a:rPr>
              <a:t>ПОЛУЧАТЕЛЯ. ОТМЕНИТЬ ПЛАТЕЖ НЕВОЗМОЖНО!</a:t>
            </a:r>
          </a:p>
        </p:txBody>
      </p:sp>
      <p:sp>
        <p:nvSpPr>
          <p:cNvPr id="8" name="TextBox 7">
            <a:extLst>
              <a:ext uri="{FF2B5EF4-FFF2-40B4-BE49-F238E27FC236}">
                <a16:creationId xmlns:a16="http://schemas.microsoft.com/office/drawing/2014/main" id="{50138B17-75E9-EAE2-FB17-C9FF6301FF77}"/>
              </a:ext>
            </a:extLst>
          </p:cNvPr>
          <p:cNvSpPr txBox="1"/>
          <p:nvPr/>
        </p:nvSpPr>
        <p:spPr>
          <a:xfrm>
            <a:off x="6520543" y="1137306"/>
            <a:ext cx="4152900" cy="579646"/>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ДЕНЬГИ КАК СУПЕРГЕРОИ: ДОЛЕТАЮТ ЗА СЕКУНДЫ</a:t>
            </a:r>
          </a:p>
        </p:txBody>
      </p:sp>
      <p:sp>
        <p:nvSpPr>
          <p:cNvPr id="9" name="TextBox 8">
            <a:extLst>
              <a:ext uri="{FF2B5EF4-FFF2-40B4-BE49-F238E27FC236}">
                <a16:creationId xmlns:a16="http://schemas.microsoft.com/office/drawing/2014/main" id="{007F09B6-8C11-0725-EADD-ED7DEB03DEB6}"/>
              </a:ext>
            </a:extLst>
          </p:cNvPr>
          <p:cNvSpPr txBox="1"/>
          <p:nvPr/>
        </p:nvSpPr>
        <p:spPr>
          <a:xfrm>
            <a:off x="651658" y="1514809"/>
            <a:ext cx="4152900" cy="767967"/>
          </a:xfrm>
          <a:prstGeom prst="rect">
            <a:avLst/>
          </a:prstGeom>
          <a:noFill/>
        </p:spPr>
        <p:txBody>
          <a:bodyPr wrap="square" rtlCol="0" anchor="b">
            <a:spAutoFit/>
          </a:bodyPr>
          <a:lstStyle/>
          <a:p>
            <a:pPr>
              <a:lnSpc>
                <a:spcPts val="1800"/>
              </a:lnSpc>
            </a:pPr>
            <a:r>
              <a:rPr lang="ru-RU" sz="2000" b="1" spc="-40" dirty="0">
                <a:solidFill>
                  <a:srgbClr val="112950"/>
                </a:solidFill>
                <a:latin typeface="Arial" panose="020B0604020202020204" pitchFamily="34" charset="0"/>
                <a:cs typeface="Arial" panose="020B0604020202020204" pitchFamily="34" charset="0"/>
              </a:rPr>
              <a:t>МГНОВЕННО </a:t>
            </a:r>
            <a:br>
              <a:rPr lang="ru-RU" sz="2000" b="1" spc="-40" dirty="0">
                <a:solidFill>
                  <a:srgbClr val="112950"/>
                </a:solidFill>
                <a:latin typeface="Arial" panose="020B0604020202020204" pitchFamily="34" charset="0"/>
                <a:cs typeface="Arial" panose="020B0604020202020204" pitchFamily="34" charset="0"/>
              </a:rPr>
            </a:br>
            <a:r>
              <a:rPr lang="ru-RU" sz="1400" b="1" spc="-40" dirty="0">
                <a:solidFill>
                  <a:srgbClr val="112950"/>
                </a:solidFill>
                <a:latin typeface="Arial" panose="020B0604020202020204" pitchFamily="34" charset="0"/>
                <a:cs typeface="Arial" panose="020B0604020202020204" pitchFamily="34" charset="0"/>
              </a:rPr>
              <a:t>ПЕРЕВОД СО СЧЕТА НА СЧЕТ ЛЮБОГО БАНКА</a:t>
            </a:r>
          </a:p>
        </p:txBody>
      </p:sp>
      <p:sp>
        <p:nvSpPr>
          <p:cNvPr id="10" name="TextBox 9">
            <a:extLst>
              <a:ext uri="{FF2B5EF4-FFF2-40B4-BE49-F238E27FC236}">
                <a16:creationId xmlns:a16="http://schemas.microsoft.com/office/drawing/2014/main" id="{364A2693-3B21-7D63-61CB-D5E99C471724}"/>
              </a:ext>
            </a:extLst>
          </p:cNvPr>
          <p:cNvSpPr txBox="1"/>
          <p:nvPr/>
        </p:nvSpPr>
        <p:spPr>
          <a:xfrm>
            <a:off x="651658" y="2760856"/>
            <a:ext cx="4152900" cy="502702"/>
          </a:xfrm>
          <a:prstGeom prst="rect">
            <a:avLst/>
          </a:prstGeom>
          <a:noFill/>
        </p:spPr>
        <p:txBody>
          <a:bodyPr wrap="square" rtlCol="0" anchor="b">
            <a:spAutoFit/>
          </a:bodyPr>
          <a:lstStyle/>
          <a:p>
            <a:pPr>
              <a:lnSpc>
                <a:spcPts val="1600"/>
              </a:lnSpc>
            </a:pPr>
            <a:r>
              <a:rPr lang="ru-RU" sz="2000" b="1" spc="-40" dirty="0">
                <a:solidFill>
                  <a:srgbClr val="112950"/>
                </a:solidFill>
                <a:latin typeface="Arial" panose="020B0604020202020204" pitchFamily="34" charset="0"/>
                <a:cs typeface="Arial" panose="020B0604020202020204" pitchFamily="34" charset="0"/>
              </a:rPr>
              <a:t>КРУГЛОСУТОЧНО</a:t>
            </a:r>
            <a:br>
              <a:rPr lang="ru-RU" sz="2000" b="1" spc="-40" dirty="0">
                <a:solidFill>
                  <a:srgbClr val="112950"/>
                </a:solidFill>
                <a:latin typeface="Arial" panose="020B0604020202020204" pitchFamily="34" charset="0"/>
                <a:cs typeface="Arial" panose="020B0604020202020204" pitchFamily="34" charset="0"/>
              </a:rPr>
            </a:br>
            <a:r>
              <a:rPr lang="ru-RU" sz="1400" b="1" spc="-40" dirty="0">
                <a:solidFill>
                  <a:srgbClr val="112950"/>
                </a:solidFill>
                <a:latin typeface="Arial" panose="020B0604020202020204" pitchFamily="34" charset="0"/>
                <a:cs typeface="Arial" panose="020B0604020202020204" pitchFamily="34" charset="0"/>
              </a:rPr>
              <a:t>24/7/365, ДАЖЕ НОЧЬЮ И В ПРАЗДНИКИ</a:t>
            </a:r>
          </a:p>
        </p:txBody>
      </p:sp>
      <p:sp>
        <p:nvSpPr>
          <p:cNvPr id="11" name="TextBox 10">
            <a:extLst>
              <a:ext uri="{FF2B5EF4-FFF2-40B4-BE49-F238E27FC236}">
                <a16:creationId xmlns:a16="http://schemas.microsoft.com/office/drawing/2014/main" id="{104F60CB-94B4-22FD-C7E8-775BF3D2BAAD}"/>
              </a:ext>
            </a:extLst>
          </p:cNvPr>
          <p:cNvSpPr txBox="1"/>
          <p:nvPr/>
        </p:nvSpPr>
        <p:spPr>
          <a:xfrm>
            <a:off x="651658" y="3634554"/>
            <a:ext cx="4152900" cy="715004"/>
          </a:xfrm>
          <a:prstGeom prst="rect">
            <a:avLst/>
          </a:prstGeom>
          <a:noFill/>
        </p:spPr>
        <p:txBody>
          <a:bodyPr wrap="square" rtlCol="0" anchor="b">
            <a:spAutoFit/>
          </a:bodyPr>
          <a:lstStyle/>
          <a:p>
            <a:pPr>
              <a:lnSpc>
                <a:spcPts val="1600"/>
              </a:lnSpc>
            </a:pPr>
            <a:r>
              <a:rPr lang="ru-RU" sz="2000" b="1" spc="-40" dirty="0">
                <a:solidFill>
                  <a:srgbClr val="112950"/>
                </a:solidFill>
                <a:latin typeface="Arial" panose="020B0604020202020204" pitchFamily="34" charset="0"/>
                <a:cs typeface="Arial" panose="020B0604020202020204" pitchFamily="34" charset="0"/>
              </a:rPr>
              <a:t>ПРОСТО</a:t>
            </a:r>
          </a:p>
          <a:p>
            <a:pPr>
              <a:lnSpc>
                <a:spcPts val="1600"/>
              </a:lnSpc>
            </a:pPr>
            <a:r>
              <a:rPr lang="ru-RU" sz="1400" b="1" spc="-40" dirty="0">
                <a:solidFill>
                  <a:srgbClr val="112950"/>
                </a:solidFill>
                <a:latin typeface="Arial" panose="020B0604020202020204" pitchFamily="34" charset="0"/>
                <a:cs typeface="Arial" panose="020B0604020202020204" pitchFamily="34" charset="0"/>
              </a:rPr>
              <a:t>ЗАЧАСТУЮ ДОСТАТОЧНО НОМЕРА </a:t>
            </a:r>
            <a:br>
              <a:rPr lang="ru-RU" sz="1400" b="1" spc="-40" dirty="0">
                <a:solidFill>
                  <a:srgbClr val="112950"/>
                </a:solidFill>
                <a:latin typeface="Arial" panose="020B0604020202020204" pitchFamily="34" charset="0"/>
                <a:cs typeface="Arial" panose="020B0604020202020204" pitchFamily="34" charset="0"/>
              </a:rPr>
            </a:br>
            <a:r>
              <a:rPr lang="ru-RU" sz="1400" b="1" spc="-40" dirty="0">
                <a:solidFill>
                  <a:srgbClr val="112950"/>
                </a:solidFill>
                <a:latin typeface="Arial" panose="020B0604020202020204" pitchFamily="34" charset="0"/>
                <a:cs typeface="Arial" panose="020B0604020202020204" pitchFamily="34" charset="0"/>
              </a:rPr>
              <a:t>ТЕЛЕФОНА ПОЛУЧАТЕЛЯ</a:t>
            </a:r>
            <a:endParaRPr lang="ru-RU" sz="1050" b="1" spc="-40" dirty="0">
              <a:solidFill>
                <a:srgbClr val="11295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107E708-F923-5F9D-8990-619FBF6267BD}"/>
              </a:ext>
            </a:extLst>
          </p:cNvPr>
          <p:cNvSpPr txBox="1"/>
          <p:nvPr/>
        </p:nvSpPr>
        <p:spPr>
          <a:xfrm>
            <a:off x="2326260" y="5104011"/>
            <a:ext cx="3606834" cy="861774"/>
          </a:xfrm>
          <a:prstGeom prst="rect">
            <a:avLst/>
          </a:prstGeom>
          <a:noFill/>
        </p:spPr>
        <p:txBody>
          <a:bodyPr wrap="square" rtlCol="0" anchor="b">
            <a:spAutoFit/>
          </a:bodyPr>
          <a:lstStyle/>
          <a:p>
            <a:pPr>
              <a:lnSpc>
                <a:spcPts val="2000"/>
              </a:lnSpc>
            </a:pPr>
            <a:r>
              <a:rPr lang="ru-RU" b="1" spc="-40" dirty="0">
                <a:solidFill>
                  <a:schemeClr val="bg1"/>
                </a:solidFill>
                <a:latin typeface="Arial" panose="020B0604020202020204" pitchFamily="34" charset="0"/>
                <a:cs typeface="Arial" panose="020B0604020202020204" pitchFamily="34" charset="0"/>
              </a:rPr>
              <a:t>НОВИНКА 2026 ГОДА!</a:t>
            </a:r>
          </a:p>
          <a:p>
            <a:pPr>
              <a:lnSpc>
                <a:spcPts val="2000"/>
              </a:lnSpc>
            </a:pPr>
            <a:r>
              <a:rPr lang="ru-RU" b="1" spc="-40" dirty="0">
                <a:solidFill>
                  <a:schemeClr val="bg1"/>
                </a:solidFill>
                <a:latin typeface="Arial" panose="020B0604020202020204" pitchFamily="34" charset="0"/>
                <a:cs typeface="Arial" panose="020B0604020202020204" pitchFamily="34" charset="0"/>
              </a:rPr>
              <a:t>ОПЛАТА ПО QR КОДУ </a:t>
            </a:r>
          </a:p>
          <a:p>
            <a:pPr>
              <a:lnSpc>
                <a:spcPts val="2000"/>
              </a:lnSpc>
            </a:pPr>
            <a:r>
              <a:rPr lang="ru-RU" b="1" spc="-40" dirty="0">
                <a:solidFill>
                  <a:schemeClr val="bg1"/>
                </a:solidFill>
                <a:latin typeface="Arial" panose="020B0604020202020204" pitchFamily="34" charset="0"/>
                <a:cs typeface="Arial" panose="020B0604020202020204" pitchFamily="34" charset="0"/>
              </a:rPr>
              <a:t>ПРЯМО СО СЧЕТА БЕЗ КАРТЫ</a:t>
            </a:r>
          </a:p>
        </p:txBody>
      </p:sp>
      <p:sp>
        <p:nvSpPr>
          <p:cNvPr id="13" name="TextBox 12">
            <a:extLst>
              <a:ext uri="{FF2B5EF4-FFF2-40B4-BE49-F238E27FC236}">
                <a16:creationId xmlns:a16="http://schemas.microsoft.com/office/drawing/2014/main" id="{06A4C1D6-E893-6AC5-8E30-B1AD73998002}"/>
              </a:ext>
            </a:extLst>
          </p:cNvPr>
          <p:cNvSpPr txBox="1"/>
          <p:nvPr/>
        </p:nvSpPr>
        <p:spPr>
          <a:xfrm>
            <a:off x="442685" y="5490386"/>
            <a:ext cx="1950687" cy="389787"/>
          </a:xfrm>
          <a:prstGeom prst="rect">
            <a:avLst/>
          </a:prstGeom>
          <a:noFill/>
        </p:spPr>
        <p:txBody>
          <a:bodyPr wrap="square" rtlCol="0" anchor="b">
            <a:spAutoFit/>
          </a:bodyPr>
          <a:lstStyle/>
          <a:p>
            <a:pPr algn="ctr">
              <a:lnSpc>
                <a:spcPts val="2000"/>
              </a:lnSpc>
            </a:pPr>
            <a:r>
              <a:rPr lang="ru-RU" sz="3600" b="1" spc="-40" dirty="0">
                <a:solidFill>
                  <a:schemeClr val="bg1"/>
                </a:solidFill>
                <a:latin typeface="Arial" panose="020B0604020202020204" pitchFamily="34" charset="0"/>
                <a:cs typeface="Arial" panose="020B0604020202020204" pitchFamily="34" charset="0"/>
              </a:rPr>
              <a:t>«КРОК»</a:t>
            </a:r>
          </a:p>
        </p:txBody>
      </p:sp>
    </p:spTree>
    <p:extLst>
      <p:ext uri="{BB962C8B-B14F-4D97-AF65-F5344CB8AC3E}">
        <p14:creationId xmlns:p14="http://schemas.microsoft.com/office/powerpoint/2010/main" val="3172010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мультфильм, человек, аниме&#10;&#10;Контент, сгенерированный ИИ, может содержать ошибки.">
            <a:extLst>
              <a:ext uri="{FF2B5EF4-FFF2-40B4-BE49-F238E27FC236}">
                <a16:creationId xmlns:a16="http://schemas.microsoft.com/office/drawing/2014/main" id="{A31A089C-2292-7590-FC92-B8BF644BBA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7DDD52A-8892-A986-2384-2EC635E6C2AF}"/>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ДОЛГОВЫЕ ТОКЕНЫ</a:t>
            </a:r>
          </a:p>
        </p:txBody>
      </p:sp>
      <p:sp>
        <p:nvSpPr>
          <p:cNvPr id="7" name="TextBox 6">
            <a:extLst>
              <a:ext uri="{FF2B5EF4-FFF2-40B4-BE49-F238E27FC236}">
                <a16:creationId xmlns:a16="http://schemas.microsoft.com/office/drawing/2014/main" id="{E9EF99CC-9231-650C-2F88-095E1A262DCB}"/>
              </a:ext>
            </a:extLst>
          </p:cNvPr>
          <p:cNvSpPr txBox="1"/>
          <p:nvPr/>
        </p:nvSpPr>
        <p:spPr>
          <a:xfrm>
            <a:off x="6943272" y="5882826"/>
            <a:ext cx="5068916" cy="584775"/>
          </a:xfrm>
          <a:prstGeom prst="rect">
            <a:avLst/>
          </a:prstGeom>
          <a:noFill/>
        </p:spPr>
        <p:txBody>
          <a:bodyPr wrap="square" rtlCol="0">
            <a:spAutoFit/>
          </a:bodyPr>
          <a:lstStyle/>
          <a:p>
            <a:r>
              <a:rPr lang="ru-RU" sz="1600" b="1" dirty="0">
                <a:solidFill>
                  <a:srgbClr val="0068FF"/>
                </a:solidFill>
                <a:latin typeface="Arial" panose="020B0604020202020204" pitchFamily="34" charset="0"/>
                <a:cs typeface="Arial" panose="020B0604020202020204" pitchFamily="34" charset="0"/>
              </a:rPr>
              <a:t>ГЛАВНЫЙ РИСК: КОМПАНИЯ МОЖЕТ </a:t>
            </a:r>
            <a:br>
              <a:rPr lang="ru-RU" sz="1600" b="1" dirty="0">
                <a:solidFill>
                  <a:srgbClr val="0068FF"/>
                </a:solidFill>
                <a:latin typeface="Arial" panose="020B0604020202020204" pitchFamily="34" charset="0"/>
                <a:cs typeface="Arial" panose="020B0604020202020204" pitchFamily="34" charset="0"/>
              </a:rPr>
            </a:br>
            <a:r>
              <a:rPr lang="ru-RU" sz="1600" b="1" dirty="0">
                <a:solidFill>
                  <a:srgbClr val="0068FF"/>
                </a:solidFill>
                <a:latin typeface="Arial" panose="020B0604020202020204" pitchFamily="34" charset="0"/>
                <a:cs typeface="Arial" panose="020B0604020202020204" pitchFamily="34" charset="0"/>
              </a:rPr>
              <a:t>НЕ ВЫПОЛНИТЬ ОБЯЗАТЕЛЬСТВА</a:t>
            </a:r>
          </a:p>
        </p:txBody>
      </p:sp>
      <p:sp>
        <p:nvSpPr>
          <p:cNvPr id="8" name="TextBox 7">
            <a:extLst>
              <a:ext uri="{FF2B5EF4-FFF2-40B4-BE49-F238E27FC236}">
                <a16:creationId xmlns:a16="http://schemas.microsoft.com/office/drawing/2014/main" id="{702D918D-4223-79FB-4742-8529895B1866}"/>
              </a:ext>
            </a:extLst>
          </p:cNvPr>
          <p:cNvSpPr txBox="1"/>
          <p:nvPr/>
        </p:nvSpPr>
        <p:spPr>
          <a:xfrm>
            <a:off x="674914" y="1594704"/>
            <a:ext cx="5134428" cy="1131079"/>
          </a:xfrm>
          <a:prstGeom prst="rect">
            <a:avLst/>
          </a:prstGeom>
          <a:noFill/>
        </p:spPr>
        <p:txBody>
          <a:bodyPr wrap="square" rtlCol="0" anchor="b">
            <a:spAutoFit/>
          </a:bodyPr>
          <a:lstStyle/>
          <a:p>
            <a:pPr algn="ctr">
              <a:lnSpc>
                <a:spcPts val="2700"/>
              </a:lnSpc>
            </a:pPr>
            <a:r>
              <a:rPr lang="ru-RU" sz="2400" b="1" spc="-40" dirty="0">
                <a:solidFill>
                  <a:srgbClr val="112950"/>
                </a:solidFill>
                <a:latin typeface="Arial" panose="020B0604020202020204" pitchFamily="34" charset="0"/>
                <a:cs typeface="Arial" panose="020B0604020202020204" pitchFamily="34" charset="0"/>
              </a:rPr>
              <a:t>КОМПАНИЯ ЗАНИМАЕТ ДЕНЬГИ У ЛЮДЕЙ, ВЫДАЕТ ТОКЕНЫ </a:t>
            </a:r>
            <a:br>
              <a:rPr lang="ru-RU" sz="2400" b="1" spc="-40" dirty="0">
                <a:solidFill>
                  <a:srgbClr val="112950"/>
                </a:solidFill>
                <a:latin typeface="Arial" panose="020B0604020202020204" pitchFamily="34" charset="0"/>
                <a:cs typeface="Arial" panose="020B0604020202020204" pitchFamily="34" charset="0"/>
              </a:rPr>
            </a:br>
            <a:r>
              <a:rPr lang="ru-RU" sz="2400" b="1" spc="-40" dirty="0">
                <a:solidFill>
                  <a:srgbClr val="112950"/>
                </a:solidFill>
                <a:latin typeface="Arial" panose="020B0604020202020204" pitchFamily="34" charset="0"/>
                <a:cs typeface="Arial" panose="020B0604020202020204" pitchFamily="34" charset="0"/>
              </a:rPr>
              <a:t>И ПЛАТИТ ПРОЦЕНТЫ</a:t>
            </a:r>
          </a:p>
        </p:txBody>
      </p:sp>
      <p:sp>
        <p:nvSpPr>
          <p:cNvPr id="9" name="TextBox 8">
            <a:extLst>
              <a:ext uri="{FF2B5EF4-FFF2-40B4-BE49-F238E27FC236}">
                <a16:creationId xmlns:a16="http://schemas.microsoft.com/office/drawing/2014/main" id="{301D3229-7A87-1711-482D-24301F156626}"/>
              </a:ext>
            </a:extLst>
          </p:cNvPr>
          <p:cNvSpPr txBox="1"/>
          <p:nvPr/>
        </p:nvSpPr>
        <p:spPr>
          <a:xfrm>
            <a:off x="6754124" y="1207838"/>
            <a:ext cx="5134429" cy="438582"/>
          </a:xfrm>
          <a:prstGeom prst="rect">
            <a:avLst/>
          </a:prstGeom>
          <a:noFill/>
        </p:spPr>
        <p:txBody>
          <a:bodyPr wrap="square" rtlCol="0" anchor="b">
            <a:spAutoFit/>
          </a:bodyPr>
          <a:lstStyle/>
          <a:p>
            <a:pPr algn="ctr">
              <a:lnSpc>
                <a:spcPts val="2700"/>
              </a:lnSpc>
            </a:pPr>
            <a:r>
              <a:rPr lang="ru-RU" sz="2400" b="1" spc="-40" dirty="0">
                <a:solidFill>
                  <a:schemeClr val="bg1"/>
                </a:solidFill>
                <a:latin typeface="Arial" panose="020B0604020202020204" pitchFamily="34" charset="0"/>
                <a:cs typeface="Arial" panose="020B0604020202020204" pitchFamily="34" charset="0"/>
              </a:rPr>
              <a:t>ОСОБЕННОСТИ</a:t>
            </a:r>
          </a:p>
        </p:txBody>
      </p:sp>
      <p:sp>
        <p:nvSpPr>
          <p:cNvPr id="10" name="TextBox 9">
            <a:extLst>
              <a:ext uri="{FF2B5EF4-FFF2-40B4-BE49-F238E27FC236}">
                <a16:creationId xmlns:a16="http://schemas.microsoft.com/office/drawing/2014/main" id="{E5160A6E-83E4-373B-DBC5-F079C19671EE}"/>
              </a:ext>
            </a:extLst>
          </p:cNvPr>
          <p:cNvSpPr txBox="1"/>
          <p:nvPr/>
        </p:nvSpPr>
        <p:spPr>
          <a:xfrm>
            <a:off x="6754124" y="3921694"/>
            <a:ext cx="5134429" cy="438582"/>
          </a:xfrm>
          <a:prstGeom prst="rect">
            <a:avLst/>
          </a:prstGeom>
          <a:noFill/>
        </p:spPr>
        <p:txBody>
          <a:bodyPr wrap="square" rtlCol="0" anchor="b">
            <a:spAutoFit/>
          </a:bodyPr>
          <a:lstStyle/>
          <a:p>
            <a:pPr algn="ctr">
              <a:lnSpc>
                <a:spcPts val="2700"/>
              </a:lnSpc>
            </a:pPr>
            <a:r>
              <a:rPr lang="ru-RU" sz="2400" b="1" spc="-40" dirty="0">
                <a:solidFill>
                  <a:schemeClr val="bg1"/>
                </a:solidFill>
                <a:latin typeface="Arial" panose="020B0604020202020204" pitchFamily="34" charset="0"/>
                <a:cs typeface="Arial" panose="020B0604020202020204" pitchFamily="34" charset="0"/>
              </a:rPr>
              <a:t>ПЛОЩАДКИ</a:t>
            </a:r>
          </a:p>
        </p:txBody>
      </p:sp>
      <p:sp>
        <p:nvSpPr>
          <p:cNvPr id="11" name="TextBox 10">
            <a:extLst>
              <a:ext uri="{FF2B5EF4-FFF2-40B4-BE49-F238E27FC236}">
                <a16:creationId xmlns:a16="http://schemas.microsoft.com/office/drawing/2014/main" id="{B589FCC2-0399-A919-C385-6BD185368CDD}"/>
              </a:ext>
            </a:extLst>
          </p:cNvPr>
          <p:cNvSpPr txBox="1"/>
          <p:nvPr/>
        </p:nvSpPr>
        <p:spPr>
          <a:xfrm>
            <a:off x="6646057" y="2821451"/>
            <a:ext cx="5134429" cy="404598"/>
          </a:xfrm>
          <a:prstGeom prst="rect">
            <a:avLst/>
          </a:prstGeom>
          <a:noFill/>
        </p:spPr>
        <p:txBody>
          <a:bodyPr wrap="square" rtlCol="0" anchor="b">
            <a:spAutoFit/>
          </a:bodyPr>
          <a:lstStyle/>
          <a:p>
            <a:pPr algn="ctr">
              <a:lnSpc>
                <a:spcPts val="2700"/>
              </a:lnSpc>
            </a:pPr>
            <a:r>
              <a:rPr lang="ru-RU" sz="1400" b="1" spc="-40" dirty="0">
                <a:solidFill>
                  <a:srgbClr val="112950"/>
                </a:solidFill>
                <a:latin typeface="Arial" panose="020B0604020202020204" pitchFamily="34" charset="0"/>
                <a:cs typeface="Arial" panose="020B0604020202020204" pitchFamily="34" charset="0"/>
              </a:rPr>
              <a:t>МОЖНО ПРОДАТЬ НА ВТОРИЧНОМ РЫНКЕ</a:t>
            </a:r>
          </a:p>
        </p:txBody>
      </p:sp>
      <p:sp>
        <p:nvSpPr>
          <p:cNvPr id="12" name="TextBox 11">
            <a:extLst>
              <a:ext uri="{FF2B5EF4-FFF2-40B4-BE49-F238E27FC236}">
                <a16:creationId xmlns:a16="http://schemas.microsoft.com/office/drawing/2014/main" id="{6417A0AF-2C9F-051D-FCAB-99DA40DC799F}"/>
              </a:ext>
            </a:extLst>
          </p:cNvPr>
          <p:cNvSpPr txBox="1"/>
          <p:nvPr/>
        </p:nvSpPr>
        <p:spPr>
          <a:xfrm>
            <a:off x="6663395" y="1941116"/>
            <a:ext cx="2313567" cy="613245"/>
          </a:xfrm>
          <a:prstGeom prst="rect">
            <a:avLst/>
          </a:prstGeom>
          <a:noFill/>
        </p:spPr>
        <p:txBody>
          <a:bodyPr wrap="square" rtlCol="0" anchor="b">
            <a:spAutoFit/>
          </a:bodyPr>
          <a:lstStyle/>
          <a:p>
            <a:pPr algn="ctr">
              <a:lnSpc>
                <a:spcPts val="2100"/>
              </a:lnSpc>
            </a:pPr>
            <a:r>
              <a:rPr lang="ru-RU" sz="1400" b="1" spc="-40" dirty="0">
                <a:solidFill>
                  <a:srgbClr val="112950"/>
                </a:solidFill>
                <a:latin typeface="Arial" panose="020B0604020202020204" pitchFamily="34" charset="0"/>
                <a:cs typeface="Arial" panose="020B0604020202020204" pitchFamily="34" charset="0"/>
              </a:rPr>
              <a:t>НОМИНАЛ МОЖЕТ БЫТЬ НЕБОЛЬШОЙ</a:t>
            </a:r>
          </a:p>
        </p:txBody>
      </p:sp>
      <p:sp>
        <p:nvSpPr>
          <p:cNvPr id="13" name="TextBox 12">
            <a:extLst>
              <a:ext uri="{FF2B5EF4-FFF2-40B4-BE49-F238E27FC236}">
                <a16:creationId xmlns:a16="http://schemas.microsoft.com/office/drawing/2014/main" id="{A6C88C42-9555-83BC-5D4B-AE0CB82F9AD4}"/>
              </a:ext>
            </a:extLst>
          </p:cNvPr>
          <p:cNvSpPr txBox="1"/>
          <p:nvPr/>
        </p:nvSpPr>
        <p:spPr>
          <a:xfrm>
            <a:off x="9192571" y="1927313"/>
            <a:ext cx="2664691" cy="613245"/>
          </a:xfrm>
          <a:prstGeom prst="rect">
            <a:avLst/>
          </a:prstGeom>
          <a:noFill/>
        </p:spPr>
        <p:txBody>
          <a:bodyPr wrap="square" rtlCol="0" anchor="b">
            <a:spAutoFit/>
          </a:bodyPr>
          <a:lstStyle/>
          <a:p>
            <a:pPr algn="ctr">
              <a:lnSpc>
                <a:spcPts val="2100"/>
              </a:lnSpc>
            </a:pPr>
            <a:r>
              <a:rPr lang="ru-RU" sz="1400" b="1" spc="-40" dirty="0">
                <a:solidFill>
                  <a:srgbClr val="112950"/>
                </a:solidFill>
                <a:latin typeface="Arial" panose="020B0604020202020204" pitchFamily="34" charset="0"/>
                <a:cs typeface="Arial" panose="020B0604020202020204" pitchFamily="34" charset="0"/>
              </a:rPr>
              <a:t>ДОХОДНОСТЬ ЧАСТО ВЫШЕ, ЧЕМ ПО ВКЛАДУ</a:t>
            </a:r>
          </a:p>
        </p:txBody>
      </p:sp>
      <p:sp>
        <p:nvSpPr>
          <p:cNvPr id="14" name="TextBox 13">
            <a:extLst>
              <a:ext uri="{FF2B5EF4-FFF2-40B4-BE49-F238E27FC236}">
                <a16:creationId xmlns:a16="http://schemas.microsoft.com/office/drawing/2014/main" id="{0EBB6CEA-56FA-BC69-E5B5-8A36F5099E4F}"/>
              </a:ext>
            </a:extLst>
          </p:cNvPr>
          <p:cNvSpPr txBox="1"/>
          <p:nvPr/>
        </p:nvSpPr>
        <p:spPr>
          <a:xfrm>
            <a:off x="6604657" y="4883951"/>
            <a:ext cx="5175829" cy="343940"/>
          </a:xfrm>
          <a:prstGeom prst="rect">
            <a:avLst/>
          </a:prstGeom>
          <a:noFill/>
        </p:spPr>
        <p:txBody>
          <a:bodyPr wrap="square" rtlCol="0" anchor="b">
            <a:spAutoFit/>
          </a:bodyPr>
          <a:lstStyle/>
          <a:p>
            <a:pPr algn="ctr">
              <a:lnSpc>
                <a:spcPts val="2100"/>
              </a:lnSpc>
            </a:pPr>
            <a:r>
              <a:rPr lang="ru-RU" sz="1400" b="1" spc="-40" dirty="0">
                <a:solidFill>
                  <a:srgbClr val="112950"/>
                </a:solidFill>
                <a:latin typeface="Arial" panose="020B0604020202020204" pitchFamily="34" charset="0"/>
                <a:cs typeface="Arial" panose="020B0604020202020204" pitchFamily="34" charset="0"/>
              </a:rPr>
              <a:t>ТОЛЬКО ЗАРЕГИСТРИРОВАННЫЕ ПВТ</a:t>
            </a:r>
          </a:p>
        </p:txBody>
      </p:sp>
    </p:spTree>
    <p:extLst>
      <p:ext uri="{BB962C8B-B14F-4D97-AF65-F5344CB8AC3E}">
        <p14:creationId xmlns:p14="http://schemas.microsoft.com/office/powerpoint/2010/main" val="293418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снимок экрана, мультфильм, графический дизайн&#10;&#10;Контент, сгенерированный ИИ, может содержать ошибки.">
            <a:extLst>
              <a:ext uri="{FF2B5EF4-FFF2-40B4-BE49-F238E27FC236}">
                <a16:creationId xmlns:a16="http://schemas.microsoft.com/office/drawing/2014/main" id="{6ABFCF7B-3314-C084-0D39-08A300739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EAD9AEA-7019-0C1E-2DE7-AC292D9EA6A0}"/>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ДОРОГА В МИР ИНВЕСТИЦИЙ</a:t>
            </a:r>
          </a:p>
        </p:txBody>
      </p:sp>
      <p:sp>
        <p:nvSpPr>
          <p:cNvPr id="7" name="TextBox 6">
            <a:extLst>
              <a:ext uri="{FF2B5EF4-FFF2-40B4-BE49-F238E27FC236}">
                <a16:creationId xmlns:a16="http://schemas.microsoft.com/office/drawing/2014/main" id="{830A2012-08D2-74BF-029A-486C526F5FBA}"/>
              </a:ext>
            </a:extLst>
          </p:cNvPr>
          <p:cNvSpPr txBox="1"/>
          <p:nvPr/>
        </p:nvSpPr>
        <p:spPr>
          <a:xfrm>
            <a:off x="9158514" y="2450622"/>
            <a:ext cx="2177143" cy="691664"/>
          </a:xfrm>
          <a:prstGeom prst="rect">
            <a:avLst/>
          </a:prstGeom>
          <a:noFill/>
        </p:spPr>
        <p:txBody>
          <a:bodyPr wrap="square" rtlCol="0">
            <a:spAutoFit/>
          </a:bodyPr>
          <a:lstStyle/>
          <a:p>
            <a:pPr>
              <a:lnSpc>
                <a:spcPts val="1600"/>
              </a:lnSpc>
            </a:pPr>
            <a:r>
              <a:rPr lang="ru-RU" sz="1200" b="1" dirty="0">
                <a:solidFill>
                  <a:srgbClr val="0068FF"/>
                </a:solidFill>
                <a:latin typeface="Arial" panose="020B0604020202020204" pitchFamily="34" charset="0"/>
                <a:cs typeface="Arial" panose="020B0604020202020204" pitchFamily="34" charset="0"/>
              </a:rPr>
              <a:t>ЛЮБЫЕ ИНВЕСТИЦИИ –  ЭТО ВАША ОТВЕТСТВЕННОСТЬ</a:t>
            </a:r>
          </a:p>
        </p:txBody>
      </p:sp>
      <p:sp>
        <p:nvSpPr>
          <p:cNvPr id="8" name="TextBox 7">
            <a:extLst>
              <a:ext uri="{FF2B5EF4-FFF2-40B4-BE49-F238E27FC236}">
                <a16:creationId xmlns:a16="http://schemas.microsoft.com/office/drawing/2014/main" id="{25434195-60FF-D3F5-3333-8A0154CA4B59}"/>
              </a:ext>
            </a:extLst>
          </p:cNvPr>
          <p:cNvSpPr txBox="1"/>
          <p:nvPr/>
        </p:nvSpPr>
        <p:spPr>
          <a:xfrm>
            <a:off x="415637" y="6029018"/>
            <a:ext cx="2600696" cy="438582"/>
          </a:xfrm>
          <a:prstGeom prst="rect">
            <a:avLst/>
          </a:prstGeom>
          <a:noFill/>
        </p:spPr>
        <p:txBody>
          <a:bodyPr wrap="square" rtlCol="0" anchor="b">
            <a:spAutoFit/>
          </a:bodyPr>
          <a:lstStyle/>
          <a:p>
            <a:pPr algn="ctr">
              <a:lnSpc>
                <a:spcPts val="2700"/>
              </a:lnSpc>
            </a:pPr>
            <a:r>
              <a:rPr lang="ru-RU" sz="2400" b="1" spc="-40" dirty="0">
                <a:solidFill>
                  <a:srgbClr val="112950"/>
                </a:solidFill>
                <a:latin typeface="Arial" panose="020B0604020202020204" pitchFamily="34" charset="0"/>
                <a:cs typeface="Arial" panose="020B0604020202020204" pitchFamily="34" charset="0"/>
              </a:rPr>
              <a:t>АКЦИИ</a:t>
            </a:r>
          </a:p>
        </p:txBody>
      </p:sp>
      <p:sp>
        <p:nvSpPr>
          <p:cNvPr id="9" name="TextBox 8">
            <a:extLst>
              <a:ext uri="{FF2B5EF4-FFF2-40B4-BE49-F238E27FC236}">
                <a16:creationId xmlns:a16="http://schemas.microsoft.com/office/drawing/2014/main" id="{B0E95A3F-DB37-FB0C-EDD5-B4F0278D02B5}"/>
              </a:ext>
            </a:extLst>
          </p:cNvPr>
          <p:cNvSpPr txBox="1"/>
          <p:nvPr/>
        </p:nvSpPr>
        <p:spPr>
          <a:xfrm>
            <a:off x="3347257" y="1318903"/>
            <a:ext cx="5497485" cy="610295"/>
          </a:xfrm>
          <a:prstGeom prst="rect">
            <a:avLst/>
          </a:prstGeom>
          <a:noFill/>
        </p:spPr>
        <p:txBody>
          <a:bodyPr wrap="square" rtlCol="0" anchor="b">
            <a:spAutoFit/>
          </a:bodyPr>
          <a:lstStyle/>
          <a:p>
            <a:pPr algn="ctr">
              <a:lnSpc>
                <a:spcPts val="2100"/>
              </a:lnSpc>
            </a:pPr>
            <a:r>
              <a:rPr lang="ru-RU" sz="1600" b="1" spc="-40" dirty="0">
                <a:solidFill>
                  <a:schemeClr val="bg1"/>
                </a:solidFill>
                <a:latin typeface="Arial" panose="020B0604020202020204" pitchFamily="34" charset="0"/>
                <a:cs typeface="Arial" panose="020B0604020202020204" pitchFamily="34" charset="0"/>
              </a:rPr>
              <a:t>НАЦИОНАЛЬНЫЙ ФИНАНСОВЫЙ СУПЕРМАРКЕТ </a:t>
            </a:r>
            <a:br>
              <a:rPr lang="ru-RU" sz="1600" b="1" spc="-40" dirty="0">
                <a:solidFill>
                  <a:schemeClr val="bg1"/>
                </a:solidFill>
                <a:latin typeface="Arial" panose="020B0604020202020204" pitchFamily="34" charset="0"/>
                <a:cs typeface="Arial" panose="020B0604020202020204" pitchFamily="34" charset="0"/>
              </a:rPr>
            </a:br>
            <a:r>
              <a:rPr lang="ru-RU" sz="1600" b="1" spc="-40" dirty="0">
                <a:solidFill>
                  <a:schemeClr val="bg1"/>
                </a:solidFill>
                <a:latin typeface="Arial" panose="020B0604020202020204" pitchFamily="34" charset="0"/>
                <a:cs typeface="Arial" panose="020B0604020202020204" pitchFamily="34" charset="0"/>
              </a:rPr>
              <a:t>ОТ БЕЛОРУССКОЙ ВАЛЮТНО-ФОНДОВОЙ БИРЖИ</a:t>
            </a:r>
          </a:p>
        </p:txBody>
      </p:sp>
      <p:sp>
        <p:nvSpPr>
          <p:cNvPr id="10" name="TextBox 9">
            <a:extLst>
              <a:ext uri="{FF2B5EF4-FFF2-40B4-BE49-F238E27FC236}">
                <a16:creationId xmlns:a16="http://schemas.microsoft.com/office/drawing/2014/main" id="{1C5EEB27-DF38-A2FD-6455-2B601364E6E1}"/>
              </a:ext>
            </a:extLst>
          </p:cNvPr>
          <p:cNvSpPr txBox="1"/>
          <p:nvPr/>
        </p:nvSpPr>
        <p:spPr>
          <a:xfrm>
            <a:off x="9204828" y="1295740"/>
            <a:ext cx="2627086" cy="605294"/>
          </a:xfrm>
          <a:prstGeom prst="rect">
            <a:avLst/>
          </a:prstGeom>
          <a:noFill/>
        </p:spPr>
        <p:txBody>
          <a:bodyPr wrap="square" rtlCol="0" anchor="b">
            <a:spAutoFit/>
          </a:bodyPr>
          <a:lstStyle/>
          <a:p>
            <a:pPr algn="ctr">
              <a:lnSpc>
                <a:spcPts val="2000"/>
              </a:lnSpc>
            </a:pPr>
            <a:r>
              <a:rPr lang="ru-RU" sz="1700" b="1" spc="-40" dirty="0">
                <a:solidFill>
                  <a:srgbClr val="112950"/>
                </a:solidFill>
                <a:latin typeface="Arial" panose="020B0604020202020204" pitchFamily="34" charset="0"/>
                <a:cs typeface="Arial" panose="020B0604020202020204" pitchFamily="34" charset="0"/>
              </a:rPr>
              <a:t>БЕЗ БУМАГ </a:t>
            </a:r>
            <a:br>
              <a:rPr lang="ru-RU" sz="1700" b="1" spc="-40" dirty="0">
                <a:solidFill>
                  <a:srgbClr val="112950"/>
                </a:solidFill>
                <a:latin typeface="Arial" panose="020B0604020202020204" pitchFamily="34" charset="0"/>
                <a:cs typeface="Arial" panose="020B0604020202020204" pitchFamily="34" charset="0"/>
              </a:rPr>
            </a:br>
            <a:r>
              <a:rPr lang="ru-RU" sz="1700" b="1" spc="-40" dirty="0">
                <a:solidFill>
                  <a:srgbClr val="112950"/>
                </a:solidFill>
                <a:latin typeface="Arial" panose="020B0604020202020204" pitchFamily="34" charset="0"/>
                <a:cs typeface="Arial" panose="020B0604020202020204" pitchFamily="34" charset="0"/>
              </a:rPr>
              <a:t>И ОЧЕРЕДЕЙ</a:t>
            </a:r>
          </a:p>
        </p:txBody>
      </p:sp>
      <p:sp>
        <p:nvSpPr>
          <p:cNvPr id="12" name="TextBox 11">
            <a:extLst>
              <a:ext uri="{FF2B5EF4-FFF2-40B4-BE49-F238E27FC236}">
                <a16:creationId xmlns:a16="http://schemas.microsoft.com/office/drawing/2014/main" id="{1351F7D0-5A97-EB3C-9817-9672047ED4D5}"/>
              </a:ext>
            </a:extLst>
          </p:cNvPr>
          <p:cNvSpPr txBox="1"/>
          <p:nvPr/>
        </p:nvSpPr>
        <p:spPr>
          <a:xfrm>
            <a:off x="3347256" y="6029018"/>
            <a:ext cx="2600696" cy="438582"/>
          </a:xfrm>
          <a:prstGeom prst="rect">
            <a:avLst/>
          </a:prstGeom>
          <a:noFill/>
        </p:spPr>
        <p:txBody>
          <a:bodyPr wrap="square" rtlCol="0" anchor="b">
            <a:spAutoFit/>
          </a:bodyPr>
          <a:lstStyle/>
          <a:p>
            <a:pPr algn="ctr">
              <a:lnSpc>
                <a:spcPts val="2700"/>
              </a:lnSpc>
            </a:pPr>
            <a:r>
              <a:rPr lang="ru-RU" sz="2400" b="1" spc="-40" dirty="0">
                <a:solidFill>
                  <a:srgbClr val="112950"/>
                </a:solidFill>
                <a:latin typeface="Arial" panose="020B0604020202020204" pitchFamily="34" charset="0"/>
                <a:cs typeface="Arial" panose="020B0604020202020204" pitchFamily="34" charset="0"/>
              </a:rPr>
              <a:t>ОБЛИГАЦИИ</a:t>
            </a:r>
          </a:p>
        </p:txBody>
      </p:sp>
      <p:sp>
        <p:nvSpPr>
          <p:cNvPr id="13" name="TextBox 12">
            <a:extLst>
              <a:ext uri="{FF2B5EF4-FFF2-40B4-BE49-F238E27FC236}">
                <a16:creationId xmlns:a16="http://schemas.microsoft.com/office/drawing/2014/main" id="{101AA7E3-D322-8234-9BF1-CC038DC12F16}"/>
              </a:ext>
            </a:extLst>
          </p:cNvPr>
          <p:cNvSpPr txBox="1"/>
          <p:nvPr/>
        </p:nvSpPr>
        <p:spPr>
          <a:xfrm>
            <a:off x="6244046" y="6029018"/>
            <a:ext cx="2600696" cy="438582"/>
          </a:xfrm>
          <a:prstGeom prst="rect">
            <a:avLst/>
          </a:prstGeom>
          <a:noFill/>
        </p:spPr>
        <p:txBody>
          <a:bodyPr wrap="square" rtlCol="0" anchor="b">
            <a:spAutoFit/>
          </a:bodyPr>
          <a:lstStyle/>
          <a:p>
            <a:pPr algn="ctr">
              <a:lnSpc>
                <a:spcPts val="2700"/>
              </a:lnSpc>
            </a:pPr>
            <a:r>
              <a:rPr lang="ru-RU" sz="2400" b="1" spc="-40" dirty="0">
                <a:solidFill>
                  <a:srgbClr val="112950"/>
                </a:solidFill>
                <a:latin typeface="Arial" panose="020B0604020202020204" pitchFamily="34" charset="0"/>
                <a:cs typeface="Arial" panose="020B0604020202020204" pitchFamily="34" charset="0"/>
              </a:rPr>
              <a:t>ВКЛАДЫ</a:t>
            </a:r>
          </a:p>
        </p:txBody>
      </p:sp>
      <p:sp>
        <p:nvSpPr>
          <p:cNvPr id="14" name="TextBox 13">
            <a:extLst>
              <a:ext uri="{FF2B5EF4-FFF2-40B4-BE49-F238E27FC236}">
                <a16:creationId xmlns:a16="http://schemas.microsoft.com/office/drawing/2014/main" id="{16206E2E-CA97-40E0-4329-CC4D5E832F33}"/>
              </a:ext>
            </a:extLst>
          </p:cNvPr>
          <p:cNvSpPr txBox="1"/>
          <p:nvPr/>
        </p:nvSpPr>
        <p:spPr>
          <a:xfrm>
            <a:off x="9074332" y="6029018"/>
            <a:ext cx="2600696" cy="438582"/>
          </a:xfrm>
          <a:prstGeom prst="rect">
            <a:avLst/>
          </a:prstGeom>
          <a:noFill/>
        </p:spPr>
        <p:txBody>
          <a:bodyPr wrap="square" rtlCol="0" anchor="b">
            <a:spAutoFit/>
          </a:bodyPr>
          <a:lstStyle/>
          <a:p>
            <a:pPr algn="ctr">
              <a:lnSpc>
                <a:spcPts val="2700"/>
              </a:lnSpc>
            </a:pPr>
            <a:r>
              <a:rPr lang="ru-RU" sz="2400" b="1" spc="-40" dirty="0">
                <a:solidFill>
                  <a:srgbClr val="112950"/>
                </a:solidFill>
                <a:latin typeface="Arial" panose="020B0604020202020204" pitchFamily="34" charset="0"/>
                <a:cs typeface="Arial" panose="020B0604020202020204" pitchFamily="34" charset="0"/>
              </a:rPr>
              <a:t>СТРАХОВКИ</a:t>
            </a:r>
          </a:p>
        </p:txBody>
      </p:sp>
      <p:sp>
        <p:nvSpPr>
          <p:cNvPr id="15" name="TextBox 14">
            <a:extLst>
              <a:ext uri="{FF2B5EF4-FFF2-40B4-BE49-F238E27FC236}">
                <a16:creationId xmlns:a16="http://schemas.microsoft.com/office/drawing/2014/main" id="{3549D1D1-C016-0CE4-028E-2388E40BB8F3}"/>
              </a:ext>
            </a:extLst>
          </p:cNvPr>
          <p:cNvSpPr txBox="1"/>
          <p:nvPr/>
        </p:nvSpPr>
        <p:spPr>
          <a:xfrm>
            <a:off x="415637" y="1449643"/>
            <a:ext cx="2617847" cy="348813"/>
          </a:xfrm>
          <a:prstGeom prst="rect">
            <a:avLst/>
          </a:prstGeom>
          <a:noFill/>
        </p:spPr>
        <p:txBody>
          <a:bodyPr wrap="square" rtlCol="0" anchor="b">
            <a:spAutoFit/>
          </a:bodyPr>
          <a:lstStyle/>
          <a:p>
            <a:pPr algn="ctr">
              <a:lnSpc>
                <a:spcPts val="2000"/>
              </a:lnSpc>
            </a:pPr>
            <a:r>
              <a:rPr lang="ru-RU" sz="1700" b="1" spc="-40" dirty="0">
                <a:solidFill>
                  <a:srgbClr val="112950"/>
                </a:solidFill>
                <a:latin typeface="Arial" panose="020B0604020202020204" pitchFamily="34" charset="0"/>
                <a:cs typeface="Arial" panose="020B0604020202020204" pitchFamily="34" charset="0"/>
              </a:rPr>
              <a:t>ОНЛАЙН</a:t>
            </a:r>
          </a:p>
        </p:txBody>
      </p:sp>
      <p:sp>
        <p:nvSpPr>
          <p:cNvPr id="16" name="TextBox 15">
            <a:extLst>
              <a:ext uri="{FF2B5EF4-FFF2-40B4-BE49-F238E27FC236}">
                <a16:creationId xmlns:a16="http://schemas.microsoft.com/office/drawing/2014/main" id="{F5C8C5C3-9FF2-1B0C-AC1E-2CF2E27E2DDA}"/>
              </a:ext>
            </a:extLst>
          </p:cNvPr>
          <p:cNvSpPr txBox="1"/>
          <p:nvPr/>
        </p:nvSpPr>
        <p:spPr>
          <a:xfrm>
            <a:off x="415637" y="2507964"/>
            <a:ext cx="2617847" cy="605294"/>
          </a:xfrm>
          <a:prstGeom prst="rect">
            <a:avLst/>
          </a:prstGeom>
          <a:noFill/>
        </p:spPr>
        <p:txBody>
          <a:bodyPr wrap="square" rtlCol="0" anchor="b">
            <a:spAutoFit/>
          </a:bodyPr>
          <a:lstStyle/>
          <a:p>
            <a:pPr algn="ctr">
              <a:lnSpc>
                <a:spcPts val="2000"/>
              </a:lnSpc>
            </a:pPr>
            <a:r>
              <a:rPr lang="ru-RU" sz="1700" b="1" spc="-40" dirty="0">
                <a:solidFill>
                  <a:srgbClr val="112950"/>
                </a:solidFill>
                <a:latin typeface="Arial" panose="020B0604020202020204" pitchFamily="34" charset="0"/>
                <a:cs typeface="Arial" panose="020B0604020202020204" pitchFamily="34" charset="0"/>
              </a:rPr>
              <a:t>РЕГИСТРАЦИЯ ЗА СЕКУНДЫ ЧЕРЕЗ МСИ</a:t>
            </a:r>
          </a:p>
        </p:txBody>
      </p:sp>
    </p:spTree>
    <p:extLst>
      <p:ext uri="{BB962C8B-B14F-4D97-AF65-F5344CB8AC3E}">
        <p14:creationId xmlns:p14="http://schemas.microsoft.com/office/powerpoint/2010/main" val="88441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мультфильм, Анимация, Мультфильм, иллюстрация&#10;&#10;Контент, сгенерированный ИИ, может содержать ошибки.">
            <a:extLst>
              <a:ext uri="{FF2B5EF4-FFF2-40B4-BE49-F238E27FC236}">
                <a16:creationId xmlns:a16="http://schemas.microsoft.com/office/drawing/2014/main" id="{06CE9793-215E-C454-E723-4BA4A32495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9E1C560-FC17-33D1-17D3-78E7D244EB82}"/>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ИСКУССТВЕННЫЙ ИНТЕЛЛЕКТ В ФИНАНСАХ</a:t>
            </a:r>
          </a:p>
        </p:txBody>
      </p:sp>
      <p:sp>
        <p:nvSpPr>
          <p:cNvPr id="7" name="TextBox 6">
            <a:extLst>
              <a:ext uri="{FF2B5EF4-FFF2-40B4-BE49-F238E27FC236}">
                <a16:creationId xmlns:a16="http://schemas.microsoft.com/office/drawing/2014/main" id="{84DD119F-4F0C-AAA8-33CF-B8F78D6C6D67}"/>
              </a:ext>
            </a:extLst>
          </p:cNvPr>
          <p:cNvSpPr txBox="1"/>
          <p:nvPr/>
        </p:nvSpPr>
        <p:spPr>
          <a:xfrm>
            <a:off x="7433920" y="5828044"/>
            <a:ext cx="3062514" cy="759182"/>
          </a:xfrm>
          <a:prstGeom prst="rect">
            <a:avLst/>
          </a:prstGeom>
          <a:noFill/>
        </p:spPr>
        <p:txBody>
          <a:bodyPr wrap="square" rtlCol="0">
            <a:spAutoFit/>
          </a:bodyPr>
          <a:lstStyle/>
          <a:p>
            <a:pPr>
              <a:lnSpc>
                <a:spcPts val="1800"/>
              </a:lnSpc>
            </a:pPr>
            <a:r>
              <a:rPr lang="ru-RU" sz="1600" b="1" dirty="0">
                <a:solidFill>
                  <a:srgbClr val="0068FF"/>
                </a:solidFill>
                <a:latin typeface="Arial" panose="020B0604020202020204" pitchFamily="34" charset="0"/>
                <a:cs typeface="Arial" panose="020B0604020202020204" pitchFamily="34" charset="0"/>
              </a:rPr>
              <a:t>ИИ – АВТОПИЛОТ, НО ШТУРВАЛ ДЕРЖИТЕ САМИ!</a:t>
            </a:r>
          </a:p>
          <a:p>
            <a:pPr>
              <a:lnSpc>
                <a:spcPts val="1600"/>
              </a:lnSpc>
            </a:pPr>
            <a:endParaRPr lang="ru-RU" sz="1600" b="1" dirty="0">
              <a:solidFill>
                <a:srgbClr val="0068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97D48-A1EA-54DC-AADC-E029FF609FA1}"/>
              </a:ext>
            </a:extLst>
          </p:cNvPr>
          <p:cNvSpPr txBox="1"/>
          <p:nvPr/>
        </p:nvSpPr>
        <p:spPr>
          <a:xfrm>
            <a:off x="1246911" y="5708419"/>
            <a:ext cx="5644341" cy="759182"/>
          </a:xfrm>
          <a:prstGeom prst="rect">
            <a:avLst/>
          </a:prstGeom>
          <a:noFill/>
        </p:spPr>
        <p:txBody>
          <a:bodyPr wrap="square" rtlCol="0" anchor="b">
            <a:spAutoFit/>
          </a:bodyPr>
          <a:lstStyle/>
          <a:p>
            <a:pPr algn="ctr">
              <a:lnSpc>
                <a:spcPts val="2600"/>
              </a:lnSpc>
            </a:pPr>
            <a:r>
              <a:rPr lang="ru-RU" sz="2400" b="1" spc="-40" dirty="0">
                <a:solidFill>
                  <a:schemeClr val="bg1"/>
                </a:solidFill>
                <a:latin typeface="Arial" panose="020B0604020202020204" pitchFamily="34" charset="0"/>
                <a:cs typeface="Arial" panose="020B0604020202020204" pitchFamily="34" charset="0"/>
              </a:rPr>
              <a:t>ВАШ БЫСТРЫЙ И ТЕРПЕЛИВЫЙ ЦИФРОВОЙ ПОМОЩНИК</a:t>
            </a:r>
          </a:p>
        </p:txBody>
      </p:sp>
      <p:sp>
        <p:nvSpPr>
          <p:cNvPr id="9" name="TextBox 8">
            <a:extLst>
              <a:ext uri="{FF2B5EF4-FFF2-40B4-BE49-F238E27FC236}">
                <a16:creationId xmlns:a16="http://schemas.microsoft.com/office/drawing/2014/main" id="{5B4EF8B2-8EBB-20F3-DECE-981E662157B7}"/>
              </a:ext>
            </a:extLst>
          </p:cNvPr>
          <p:cNvSpPr txBox="1"/>
          <p:nvPr/>
        </p:nvSpPr>
        <p:spPr>
          <a:xfrm>
            <a:off x="6529680" y="1249463"/>
            <a:ext cx="4583608" cy="938719"/>
          </a:xfrm>
          <a:prstGeom prst="rect">
            <a:avLst/>
          </a:prstGeom>
          <a:noFill/>
        </p:spPr>
        <p:txBody>
          <a:bodyPr wrap="square" rtlCol="0" anchor="b">
            <a:spAutoFit/>
          </a:bodyPr>
          <a:lstStyle/>
          <a:p>
            <a:pPr algn="r">
              <a:lnSpc>
                <a:spcPts val="2000"/>
              </a:lnSpc>
              <a:spcAft>
                <a:spcPts val="600"/>
              </a:spcAft>
            </a:pPr>
            <a:r>
              <a:rPr lang="ru-RU" sz="2200" b="1" spc="-40" dirty="0">
                <a:solidFill>
                  <a:srgbClr val="112950"/>
                </a:solidFill>
                <a:latin typeface="Arial" panose="020B0604020202020204" pitchFamily="34" charset="0"/>
                <a:cs typeface="Arial" panose="020B0604020202020204" pitchFamily="34" charset="0"/>
              </a:rPr>
              <a:t>ЧАТ-БОТЫ: </a:t>
            </a:r>
          </a:p>
          <a:p>
            <a:pPr algn="r">
              <a:lnSpc>
                <a:spcPts val="2000"/>
              </a:lnSpc>
            </a:pPr>
            <a:r>
              <a:rPr lang="ru-RU" b="1" spc="-40" dirty="0">
                <a:solidFill>
                  <a:srgbClr val="112950"/>
                </a:solidFill>
                <a:latin typeface="Arial" panose="020B0604020202020204" pitchFamily="34" charset="0"/>
                <a:cs typeface="Arial" panose="020B0604020202020204" pitchFamily="34" charset="0"/>
              </a:rPr>
              <a:t>24/7  ОТВЕЧАЮТ НА ВОПРОСЫ, ПОМОГАЮТ С ОПЕРАЦИЯМИ</a:t>
            </a:r>
          </a:p>
        </p:txBody>
      </p:sp>
      <p:sp>
        <p:nvSpPr>
          <p:cNvPr id="10" name="TextBox 9">
            <a:extLst>
              <a:ext uri="{FF2B5EF4-FFF2-40B4-BE49-F238E27FC236}">
                <a16:creationId xmlns:a16="http://schemas.microsoft.com/office/drawing/2014/main" id="{7679CC38-DF1F-430D-C69F-19B2178CD3CA}"/>
              </a:ext>
            </a:extLst>
          </p:cNvPr>
          <p:cNvSpPr txBox="1"/>
          <p:nvPr/>
        </p:nvSpPr>
        <p:spPr>
          <a:xfrm>
            <a:off x="6088276" y="2545012"/>
            <a:ext cx="5049122" cy="938719"/>
          </a:xfrm>
          <a:prstGeom prst="rect">
            <a:avLst/>
          </a:prstGeom>
          <a:noFill/>
        </p:spPr>
        <p:txBody>
          <a:bodyPr wrap="square" rtlCol="0" anchor="b">
            <a:spAutoFit/>
          </a:bodyPr>
          <a:lstStyle/>
          <a:p>
            <a:pPr algn="r">
              <a:lnSpc>
                <a:spcPts val="2000"/>
              </a:lnSpc>
              <a:spcAft>
                <a:spcPts val="600"/>
              </a:spcAft>
            </a:pPr>
            <a:r>
              <a:rPr lang="ru-RU" sz="2200" b="1" spc="-40" dirty="0">
                <a:solidFill>
                  <a:srgbClr val="112950"/>
                </a:solidFill>
                <a:latin typeface="Arial" panose="020B0604020202020204" pitchFamily="34" charset="0"/>
                <a:cs typeface="Arial" panose="020B0604020202020204" pitchFamily="34" charset="0"/>
              </a:rPr>
              <a:t>ЗАЩИТА ОТ МОШЕННИКОВ:</a:t>
            </a:r>
          </a:p>
          <a:p>
            <a:pPr algn="r">
              <a:lnSpc>
                <a:spcPts val="2000"/>
              </a:lnSpc>
              <a:spcAft>
                <a:spcPts val="600"/>
              </a:spcAft>
            </a:pPr>
            <a:r>
              <a:rPr lang="ru-RU" sz="2000" b="1" spc="-40" dirty="0">
                <a:solidFill>
                  <a:srgbClr val="112950"/>
                </a:solidFill>
                <a:latin typeface="Arial" panose="020B0604020202020204" pitchFamily="34" charset="0"/>
                <a:cs typeface="Arial" panose="020B0604020202020204" pitchFamily="34" charset="0"/>
              </a:rPr>
              <a:t> </a:t>
            </a:r>
            <a:r>
              <a:rPr lang="ru-RU" b="1" spc="-40" dirty="0">
                <a:solidFill>
                  <a:srgbClr val="112950"/>
                </a:solidFill>
                <a:latin typeface="Arial" panose="020B0604020202020204" pitchFamily="34" charset="0"/>
                <a:cs typeface="Arial" panose="020B0604020202020204" pitchFamily="34" charset="0"/>
              </a:rPr>
              <a:t>АНАЛИЗИРУЕТ ВАШИ ПРИВЫЧКИ И БЛОКИРУЕТ ПОДОЗРИТЕЛЬНЫЕ ПЛАТЕЖИ</a:t>
            </a:r>
          </a:p>
        </p:txBody>
      </p:sp>
      <p:sp>
        <p:nvSpPr>
          <p:cNvPr id="11" name="TextBox 10">
            <a:extLst>
              <a:ext uri="{FF2B5EF4-FFF2-40B4-BE49-F238E27FC236}">
                <a16:creationId xmlns:a16="http://schemas.microsoft.com/office/drawing/2014/main" id="{EB1C7306-EB26-477B-C107-28C4CA31679B}"/>
              </a:ext>
            </a:extLst>
          </p:cNvPr>
          <p:cNvSpPr txBox="1"/>
          <p:nvPr/>
        </p:nvSpPr>
        <p:spPr>
          <a:xfrm>
            <a:off x="5827451" y="3840561"/>
            <a:ext cx="5285837" cy="938719"/>
          </a:xfrm>
          <a:prstGeom prst="rect">
            <a:avLst/>
          </a:prstGeom>
          <a:noFill/>
        </p:spPr>
        <p:txBody>
          <a:bodyPr wrap="square" rtlCol="0" anchor="b">
            <a:spAutoFit/>
          </a:bodyPr>
          <a:lstStyle/>
          <a:p>
            <a:pPr algn="r">
              <a:lnSpc>
                <a:spcPts val="2000"/>
              </a:lnSpc>
              <a:spcBef>
                <a:spcPts val="600"/>
              </a:spcBef>
            </a:pPr>
            <a:r>
              <a:rPr lang="ru-RU" sz="2200" b="1" spc="-40" dirty="0">
                <a:solidFill>
                  <a:srgbClr val="112950"/>
                </a:solidFill>
                <a:latin typeface="Arial" panose="020B0604020202020204" pitchFamily="34" charset="0"/>
                <a:cs typeface="Arial" panose="020B0604020202020204" pitchFamily="34" charset="0"/>
              </a:rPr>
              <a:t>ПЕРСОНАЛЬНЫЕ СОВЕТЫ:</a:t>
            </a:r>
          </a:p>
          <a:p>
            <a:pPr algn="r">
              <a:lnSpc>
                <a:spcPts val="2000"/>
              </a:lnSpc>
              <a:spcBef>
                <a:spcPts val="600"/>
              </a:spcBef>
            </a:pPr>
            <a:r>
              <a:rPr lang="ru-RU" b="1" spc="-40" dirty="0">
                <a:solidFill>
                  <a:srgbClr val="112950"/>
                </a:solidFill>
                <a:latin typeface="Arial" panose="020B0604020202020204" pitchFamily="34" charset="0"/>
                <a:cs typeface="Arial" panose="020B0604020202020204" pitchFamily="34" charset="0"/>
              </a:rPr>
              <a:t>ПОДСКАЖЕТ, ЕСЛИ ВЫ ПОТРАТИЛИ БОЛЬШЕ ИЛИ НАЙДЕТ ВЫГОДНЫЙ ТАРИФ</a:t>
            </a:r>
          </a:p>
        </p:txBody>
      </p:sp>
    </p:spTree>
    <p:extLst>
      <p:ext uri="{BB962C8B-B14F-4D97-AF65-F5344CB8AC3E}">
        <p14:creationId xmlns:p14="http://schemas.microsoft.com/office/powerpoint/2010/main" val="2074432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мультфильм, одежда, человек, Анимация&#10;&#10;Контент, сгенерированный ИИ, может содержать ошибки.">
            <a:extLst>
              <a:ext uri="{FF2B5EF4-FFF2-40B4-BE49-F238E27FC236}">
                <a16:creationId xmlns:a16="http://schemas.microsoft.com/office/drawing/2014/main" id="{EFE7BC03-E73B-83BD-B0FE-538871C3BA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6633E12-F915-0FBA-641B-1F8F029A4AD8}"/>
              </a:ext>
            </a:extLst>
          </p:cNvPr>
          <p:cNvSpPr txBox="1"/>
          <p:nvPr/>
        </p:nvSpPr>
        <p:spPr>
          <a:xfrm>
            <a:off x="0" y="283960"/>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ЦИФРОВАЯ ФИНАНСОВАЯ БЕЗОПАСНОСТЬ</a:t>
            </a:r>
          </a:p>
        </p:txBody>
      </p:sp>
      <p:sp>
        <p:nvSpPr>
          <p:cNvPr id="7" name="TextBox 6">
            <a:extLst>
              <a:ext uri="{FF2B5EF4-FFF2-40B4-BE49-F238E27FC236}">
                <a16:creationId xmlns:a16="http://schemas.microsoft.com/office/drawing/2014/main" id="{7EFEEF2A-D682-EE00-DD4F-10B33764D1B6}"/>
              </a:ext>
            </a:extLst>
          </p:cNvPr>
          <p:cNvSpPr txBox="1"/>
          <p:nvPr/>
        </p:nvSpPr>
        <p:spPr>
          <a:xfrm>
            <a:off x="8055032" y="5637110"/>
            <a:ext cx="2734888" cy="784830"/>
          </a:xfrm>
          <a:prstGeom prst="rect">
            <a:avLst/>
          </a:prstGeom>
          <a:noFill/>
        </p:spPr>
        <p:txBody>
          <a:bodyPr wrap="square" rtlCol="0">
            <a:spAutoFit/>
          </a:bodyPr>
          <a:lstStyle/>
          <a:p>
            <a:pPr>
              <a:lnSpc>
                <a:spcPts val="1800"/>
              </a:lnSpc>
            </a:pPr>
            <a:r>
              <a:rPr lang="ru-RU" sz="1600" b="1" dirty="0">
                <a:solidFill>
                  <a:srgbClr val="0068FF"/>
                </a:solidFill>
                <a:latin typeface="Arial" panose="020B0604020202020204" pitchFamily="34" charset="0"/>
                <a:cs typeface="Arial" panose="020B0604020202020204" pitchFamily="34" charset="0"/>
              </a:rPr>
              <a:t>ХРАНИТЕ СВОИ «ЦИФРОВЫЕ КЛЮЧИ» КАК СОКРОВИЩЕ!</a:t>
            </a:r>
          </a:p>
        </p:txBody>
      </p:sp>
      <p:sp>
        <p:nvSpPr>
          <p:cNvPr id="8" name="TextBox 7">
            <a:extLst>
              <a:ext uri="{FF2B5EF4-FFF2-40B4-BE49-F238E27FC236}">
                <a16:creationId xmlns:a16="http://schemas.microsoft.com/office/drawing/2014/main" id="{6551A14E-1D75-5E10-6C25-C668B0D469E8}"/>
              </a:ext>
            </a:extLst>
          </p:cNvPr>
          <p:cNvSpPr txBox="1"/>
          <p:nvPr/>
        </p:nvSpPr>
        <p:spPr>
          <a:xfrm>
            <a:off x="3760483" y="1214250"/>
            <a:ext cx="4518993" cy="425758"/>
          </a:xfrm>
          <a:prstGeom prst="rect">
            <a:avLst/>
          </a:prstGeom>
          <a:noFill/>
        </p:spPr>
        <p:txBody>
          <a:bodyPr wrap="square" rtlCol="0" anchor="b">
            <a:spAutoFit/>
          </a:bodyPr>
          <a:lstStyle/>
          <a:p>
            <a:pPr algn="ctr">
              <a:lnSpc>
                <a:spcPts val="2600"/>
              </a:lnSpc>
            </a:pPr>
            <a:r>
              <a:rPr lang="ru-RU" sz="2400" b="1" spc="-40" dirty="0">
                <a:solidFill>
                  <a:schemeClr val="bg1"/>
                </a:solidFill>
                <a:latin typeface="Arial" panose="020B0604020202020204" pitchFamily="34" charset="0"/>
                <a:cs typeface="Arial" panose="020B0604020202020204" pitchFamily="34" charset="0"/>
              </a:rPr>
              <a:t>КАРТА ГЛАВНЫХ УГРОЗ</a:t>
            </a:r>
          </a:p>
        </p:txBody>
      </p:sp>
      <p:sp>
        <p:nvSpPr>
          <p:cNvPr id="9" name="TextBox 8">
            <a:extLst>
              <a:ext uri="{FF2B5EF4-FFF2-40B4-BE49-F238E27FC236}">
                <a16:creationId xmlns:a16="http://schemas.microsoft.com/office/drawing/2014/main" id="{1A175CDC-DC52-0BF1-BA85-0FEFB8D143E4}"/>
              </a:ext>
            </a:extLst>
          </p:cNvPr>
          <p:cNvSpPr txBox="1"/>
          <p:nvPr/>
        </p:nvSpPr>
        <p:spPr>
          <a:xfrm>
            <a:off x="1487978" y="3325595"/>
            <a:ext cx="2768138" cy="348878"/>
          </a:xfrm>
          <a:prstGeom prst="rect">
            <a:avLst/>
          </a:prstGeom>
          <a:noFill/>
        </p:spPr>
        <p:txBody>
          <a:bodyPr wrap="square" rtlCol="0" anchor="b">
            <a:spAutoFit/>
          </a:bodyPr>
          <a:lstStyle/>
          <a:p>
            <a:pPr algn="ctr">
              <a:lnSpc>
                <a:spcPts val="2000"/>
              </a:lnSpc>
            </a:pPr>
            <a:r>
              <a:rPr lang="ru-RU" sz="2200" b="1" spc="-40" dirty="0">
                <a:solidFill>
                  <a:srgbClr val="112950"/>
                </a:solidFill>
                <a:latin typeface="Arial" panose="020B0604020202020204" pitchFamily="34" charset="0"/>
                <a:cs typeface="Arial" panose="020B0604020202020204" pitchFamily="34" charset="0"/>
              </a:rPr>
              <a:t>ФИШИНГ</a:t>
            </a:r>
            <a:endParaRPr lang="ru-RU" b="1" spc="-40"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724419-790A-E2F7-F9BD-4B229702F2DE}"/>
              </a:ext>
            </a:extLst>
          </p:cNvPr>
          <p:cNvSpPr txBox="1"/>
          <p:nvPr/>
        </p:nvSpPr>
        <p:spPr>
          <a:xfrm>
            <a:off x="4710345" y="4317272"/>
            <a:ext cx="3070368" cy="348878"/>
          </a:xfrm>
          <a:prstGeom prst="rect">
            <a:avLst/>
          </a:prstGeom>
          <a:noFill/>
        </p:spPr>
        <p:txBody>
          <a:bodyPr wrap="square" rtlCol="0" anchor="b">
            <a:spAutoFit/>
          </a:bodyPr>
          <a:lstStyle/>
          <a:p>
            <a:pPr algn="ctr">
              <a:lnSpc>
                <a:spcPts val="2000"/>
              </a:lnSpc>
            </a:pPr>
            <a:r>
              <a:rPr lang="ru-RU" sz="2200" b="1" spc="-40" dirty="0">
                <a:solidFill>
                  <a:srgbClr val="112950"/>
                </a:solidFill>
                <a:latin typeface="Arial" panose="020B0604020202020204" pitchFamily="34" charset="0"/>
                <a:cs typeface="Arial" panose="020B0604020202020204" pitchFamily="34" charset="0"/>
              </a:rPr>
              <a:t>ВИРУСЫ-ШПИОНЫ</a:t>
            </a:r>
            <a:endParaRPr lang="ru-RU" b="1" spc="-40" dirty="0">
              <a:solidFill>
                <a:srgbClr val="11295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1B48689-ED41-23DA-820E-7168577221F5}"/>
              </a:ext>
            </a:extLst>
          </p:cNvPr>
          <p:cNvSpPr txBox="1"/>
          <p:nvPr/>
        </p:nvSpPr>
        <p:spPr>
          <a:xfrm>
            <a:off x="8334645" y="3171113"/>
            <a:ext cx="2242420" cy="707886"/>
          </a:xfrm>
          <a:prstGeom prst="rect">
            <a:avLst/>
          </a:prstGeom>
          <a:noFill/>
        </p:spPr>
        <p:txBody>
          <a:bodyPr wrap="square" rtlCol="0" anchor="b">
            <a:spAutoFit/>
          </a:bodyPr>
          <a:lstStyle/>
          <a:p>
            <a:pPr algn="ctr">
              <a:lnSpc>
                <a:spcPts val="2400"/>
              </a:lnSpc>
            </a:pPr>
            <a:r>
              <a:rPr lang="ru-RU" sz="2200" b="1" spc="-40" dirty="0">
                <a:solidFill>
                  <a:srgbClr val="112950"/>
                </a:solidFill>
                <a:latin typeface="Arial" panose="020B0604020202020204" pitchFamily="34" charset="0"/>
                <a:cs typeface="Arial" panose="020B0604020202020204" pitchFamily="34" charset="0"/>
              </a:rPr>
              <a:t>СОЦИАЛЬНАЯ ИНЖЕНЕРИЯ</a:t>
            </a:r>
            <a:endParaRPr lang="ru-RU" b="1" spc="-40" dirty="0">
              <a:solidFill>
                <a:srgbClr val="11295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4AC1D96-A5FC-0C7D-4562-3E58E0A5D7C7}"/>
              </a:ext>
            </a:extLst>
          </p:cNvPr>
          <p:cNvSpPr txBox="1"/>
          <p:nvPr/>
        </p:nvSpPr>
        <p:spPr>
          <a:xfrm>
            <a:off x="1487979" y="3878999"/>
            <a:ext cx="2768138"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ПОДДЕЛЬНЫЕ </a:t>
            </a:r>
            <a:br>
              <a:rPr lang="ru-RU" b="1" spc="-40" dirty="0">
                <a:solidFill>
                  <a:srgbClr val="112950"/>
                </a:solidFill>
                <a:latin typeface="Arial" panose="020B0604020202020204" pitchFamily="34" charset="0"/>
                <a:cs typeface="Arial" panose="020B0604020202020204" pitchFamily="34" charset="0"/>
              </a:rPr>
            </a:br>
            <a:r>
              <a:rPr lang="ru-RU" b="1" spc="-40" dirty="0">
                <a:solidFill>
                  <a:srgbClr val="112950"/>
                </a:solidFill>
                <a:latin typeface="Arial" panose="020B0604020202020204" pitchFamily="34" charset="0"/>
                <a:cs typeface="Arial" panose="020B0604020202020204" pitchFamily="34" charset="0"/>
              </a:rPr>
              <a:t>САЙТЫ И ПИСЬМА, КРАДУЩИЕ ДАННЫЕ</a:t>
            </a:r>
            <a:endParaRPr lang="ru-RU" sz="1400" b="1" spc="-40" dirty="0">
              <a:solidFill>
                <a:srgbClr val="11295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DFFE56D-6FE7-8374-81EB-D295169139CA}"/>
              </a:ext>
            </a:extLst>
          </p:cNvPr>
          <p:cNvSpPr txBox="1"/>
          <p:nvPr/>
        </p:nvSpPr>
        <p:spPr>
          <a:xfrm>
            <a:off x="4693719" y="4848089"/>
            <a:ext cx="3070368"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ПОПАДАЮТ ЧЕРЕЗ ПИРАТСКИЕ ПРОГРАММЫ </a:t>
            </a:r>
          </a:p>
          <a:p>
            <a:pPr algn="ctr">
              <a:lnSpc>
                <a:spcPts val="2000"/>
              </a:lnSpc>
            </a:pPr>
            <a:r>
              <a:rPr lang="ru-RU" b="1" spc="-40" dirty="0">
                <a:solidFill>
                  <a:srgbClr val="112950"/>
                </a:solidFill>
                <a:latin typeface="Arial" panose="020B0604020202020204" pitchFamily="34" charset="0"/>
                <a:cs typeface="Arial" panose="020B0604020202020204" pitchFamily="34" charset="0"/>
              </a:rPr>
              <a:t>И ССЫЛКИ</a:t>
            </a:r>
            <a:endParaRPr lang="ru-RU" sz="1400" b="1" spc="-40" dirty="0">
              <a:solidFill>
                <a:srgbClr val="1129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175EFC9-7EAE-14DA-B4BC-F70BF7B30F07}"/>
              </a:ext>
            </a:extLst>
          </p:cNvPr>
          <p:cNvSpPr txBox="1"/>
          <p:nvPr/>
        </p:nvSpPr>
        <p:spPr>
          <a:xfrm>
            <a:off x="8136904" y="3981433"/>
            <a:ext cx="2653016"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ЗВОНКИ «ИЗ БАНКА» С ПРОСЬБОЙ НАЗВАТЬ КОД</a:t>
            </a:r>
            <a:endParaRPr lang="ru-RU" sz="1400" b="1" spc="-40"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708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снимок экрана, человек&#10;&#10;Контент, сгенерированный ИИ, может содержать ошибки.">
            <a:extLst>
              <a:ext uri="{FF2B5EF4-FFF2-40B4-BE49-F238E27FC236}">
                <a16:creationId xmlns:a16="http://schemas.microsoft.com/office/drawing/2014/main" id="{99B28297-3775-23A5-2497-C5BD06A90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C640ED4-349B-2809-6387-9D975126B69A}"/>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РАСПОЗНАЙ УГРОЗУ</a:t>
            </a:r>
          </a:p>
        </p:txBody>
      </p:sp>
      <p:sp>
        <p:nvSpPr>
          <p:cNvPr id="7" name="TextBox 6">
            <a:extLst>
              <a:ext uri="{FF2B5EF4-FFF2-40B4-BE49-F238E27FC236}">
                <a16:creationId xmlns:a16="http://schemas.microsoft.com/office/drawing/2014/main" id="{C19083D8-937B-AB7D-7E4E-14820CA92697}"/>
              </a:ext>
            </a:extLst>
          </p:cNvPr>
          <p:cNvSpPr txBox="1"/>
          <p:nvPr/>
        </p:nvSpPr>
        <p:spPr>
          <a:xfrm>
            <a:off x="495908" y="4096262"/>
            <a:ext cx="3437263" cy="1401089"/>
          </a:xfrm>
          <a:prstGeom prst="rect">
            <a:avLst/>
          </a:prstGeom>
          <a:noFill/>
        </p:spPr>
        <p:txBody>
          <a:bodyPr wrap="square" rtlCol="0" anchor="b">
            <a:spAutoFit/>
          </a:bodyPr>
          <a:lstStyle/>
          <a:p>
            <a:pPr algn="ctr">
              <a:lnSpc>
                <a:spcPts val="2600"/>
              </a:lnSpc>
            </a:pPr>
            <a:r>
              <a:rPr lang="ru-RU" sz="2000" b="1" spc="-40" dirty="0">
                <a:solidFill>
                  <a:schemeClr val="bg1"/>
                </a:solidFill>
                <a:latin typeface="Arial" panose="020B0604020202020204" pitchFamily="34" charset="0"/>
                <a:cs typeface="Arial" panose="020B0604020202020204" pitchFamily="34" charset="0"/>
              </a:rPr>
              <a:t>УДАЛИТЕ, </a:t>
            </a:r>
          </a:p>
          <a:p>
            <a:pPr algn="ctr">
              <a:lnSpc>
                <a:spcPts val="2600"/>
              </a:lnSpc>
            </a:pPr>
            <a:r>
              <a:rPr lang="ru-RU" sz="2000" b="1" spc="-40" dirty="0">
                <a:solidFill>
                  <a:schemeClr val="bg1"/>
                </a:solidFill>
                <a:latin typeface="Arial" panose="020B0604020202020204" pitchFamily="34" charset="0"/>
                <a:cs typeface="Arial" panose="020B0604020202020204" pitchFamily="34" charset="0"/>
              </a:rPr>
              <a:t>ПОЗВОНИТЕ ПО НОМЕРУ, </a:t>
            </a:r>
          </a:p>
          <a:p>
            <a:pPr algn="ctr">
              <a:lnSpc>
                <a:spcPts val="2600"/>
              </a:lnSpc>
            </a:pPr>
            <a:r>
              <a:rPr lang="ru-RU" sz="2000" b="1" spc="-40" dirty="0">
                <a:solidFill>
                  <a:schemeClr val="bg1"/>
                </a:solidFill>
                <a:latin typeface="Arial" panose="020B0604020202020204" pitchFamily="34" charset="0"/>
                <a:cs typeface="Arial" panose="020B0604020202020204" pitchFamily="34" charset="0"/>
              </a:rPr>
              <a:t>УКАЗАННОМУ НА ВАШЕЙ </a:t>
            </a:r>
          </a:p>
          <a:p>
            <a:pPr algn="ctr">
              <a:lnSpc>
                <a:spcPts val="2600"/>
              </a:lnSpc>
            </a:pPr>
            <a:r>
              <a:rPr lang="ru-RU" sz="2000" b="1" spc="-40" dirty="0">
                <a:solidFill>
                  <a:schemeClr val="bg1"/>
                </a:solidFill>
                <a:latin typeface="Arial" panose="020B0604020202020204" pitchFamily="34" charset="0"/>
                <a:cs typeface="Arial" panose="020B0604020202020204" pitchFamily="34" charset="0"/>
              </a:rPr>
              <a:t>БАНКОВСКОЙ КАРТЕ</a:t>
            </a:r>
          </a:p>
        </p:txBody>
      </p:sp>
      <p:sp>
        <p:nvSpPr>
          <p:cNvPr id="8" name="TextBox 7">
            <a:extLst>
              <a:ext uri="{FF2B5EF4-FFF2-40B4-BE49-F238E27FC236}">
                <a16:creationId xmlns:a16="http://schemas.microsoft.com/office/drawing/2014/main" id="{30A14156-8744-768A-B469-AD17081D74A5}"/>
              </a:ext>
            </a:extLst>
          </p:cNvPr>
          <p:cNvSpPr txBox="1"/>
          <p:nvPr/>
        </p:nvSpPr>
        <p:spPr>
          <a:xfrm>
            <a:off x="435889" y="1580957"/>
            <a:ext cx="3573929" cy="991297"/>
          </a:xfrm>
          <a:prstGeom prst="rect">
            <a:avLst/>
          </a:prstGeom>
          <a:noFill/>
        </p:spPr>
        <p:txBody>
          <a:bodyPr wrap="square" rtlCol="0" anchor="b">
            <a:spAutoFit/>
          </a:bodyPr>
          <a:lstStyle/>
          <a:p>
            <a:pPr algn="ctr">
              <a:lnSpc>
                <a:spcPts val="2400"/>
              </a:lnSpc>
            </a:pPr>
            <a:r>
              <a:rPr lang="ru-RU" sz="2200" b="1" spc="-40" dirty="0">
                <a:solidFill>
                  <a:srgbClr val="112950"/>
                </a:solidFill>
                <a:latin typeface="Arial" panose="020B0604020202020204" pitchFamily="34" charset="0"/>
                <a:cs typeface="Arial" panose="020B0604020202020204" pitchFamily="34" charset="0"/>
              </a:rPr>
              <a:t>СМС «ОТ БАНКА» </a:t>
            </a:r>
            <a:br>
              <a:rPr lang="ru-RU" sz="2200" b="1" spc="-40" dirty="0">
                <a:solidFill>
                  <a:srgbClr val="112950"/>
                </a:solidFill>
                <a:latin typeface="Arial" panose="020B0604020202020204" pitchFamily="34" charset="0"/>
                <a:cs typeface="Arial" panose="020B0604020202020204" pitchFamily="34" charset="0"/>
              </a:rPr>
            </a:br>
            <a:r>
              <a:rPr lang="ru-RU" sz="2200" b="1" spc="-40" dirty="0">
                <a:solidFill>
                  <a:srgbClr val="112950"/>
                </a:solidFill>
                <a:latin typeface="Arial" panose="020B0604020202020204" pitchFamily="34" charset="0"/>
                <a:cs typeface="Arial" panose="020B0604020202020204" pitchFamily="34" charset="0"/>
              </a:rPr>
              <a:t>СО ССЫЛКОЙ НА </a:t>
            </a:r>
          </a:p>
          <a:p>
            <a:pPr algn="ctr">
              <a:lnSpc>
                <a:spcPts val="2400"/>
              </a:lnSpc>
            </a:pPr>
            <a:r>
              <a:rPr lang="ru-RU" b="1" spc="-40" dirty="0">
                <a:solidFill>
                  <a:srgbClr val="112950"/>
                </a:solidFill>
                <a:latin typeface="Arial" panose="020B0604020202020204" pitchFamily="34" charset="0"/>
                <a:cs typeface="Arial" panose="020B0604020202020204" pitchFamily="34" charset="0"/>
              </a:rPr>
              <a:t>BANK-SECURE.</a:t>
            </a:r>
            <a:r>
              <a:rPr lang="en-US" b="1" spc="-40" dirty="0">
                <a:solidFill>
                  <a:srgbClr val="112950"/>
                </a:solidFill>
                <a:latin typeface="Arial" panose="020B0604020202020204" pitchFamily="34" charset="0"/>
                <a:cs typeface="Arial" panose="020B0604020202020204" pitchFamily="34" charset="0"/>
              </a:rPr>
              <a:t>B</a:t>
            </a:r>
            <a:r>
              <a:rPr lang="ru-RU" b="1" spc="-40" dirty="0">
                <a:solidFill>
                  <a:srgbClr val="112950"/>
                </a:solidFill>
                <a:latin typeface="Arial" panose="020B0604020202020204" pitchFamily="34" charset="0"/>
                <a:cs typeface="Arial" panose="020B0604020202020204" pitchFamily="34" charset="0"/>
              </a:rPr>
              <a:t>U</a:t>
            </a:r>
            <a:endParaRPr lang="ru-RU" sz="2200" b="1" spc="-40" dirty="0">
              <a:solidFill>
                <a:srgbClr val="11295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25CB64E-BF4E-6E8A-A663-78EB9927E4FE}"/>
              </a:ext>
            </a:extLst>
          </p:cNvPr>
          <p:cNvSpPr txBox="1"/>
          <p:nvPr/>
        </p:nvSpPr>
        <p:spPr>
          <a:xfrm>
            <a:off x="4268074" y="1498121"/>
            <a:ext cx="3411040" cy="1015663"/>
          </a:xfrm>
          <a:prstGeom prst="rect">
            <a:avLst/>
          </a:prstGeom>
          <a:noFill/>
        </p:spPr>
        <p:txBody>
          <a:bodyPr wrap="square" rtlCol="0" anchor="b">
            <a:spAutoFit/>
          </a:bodyPr>
          <a:lstStyle/>
          <a:p>
            <a:pPr algn="ctr">
              <a:lnSpc>
                <a:spcPts val="2400"/>
              </a:lnSpc>
            </a:pPr>
            <a:r>
              <a:rPr lang="ru-RU" sz="2200" b="1" spc="-40" dirty="0">
                <a:solidFill>
                  <a:srgbClr val="112950"/>
                </a:solidFill>
                <a:latin typeface="Arial" panose="020B0604020202020204" pitchFamily="34" charset="0"/>
                <a:cs typeface="Arial" panose="020B0604020202020204" pitchFamily="34" charset="0"/>
              </a:rPr>
              <a:t>«ВЫ ВЫИГРАЛИ! ПЕРЕВЕДИТЕ 35 РУБ. ЗА ДОСТАВКУ»</a:t>
            </a:r>
          </a:p>
        </p:txBody>
      </p:sp>
      <p:sp>
        <p:nvSpPr>
          <p:cNvPr id="10" name="TextBox 9">
            <a:extLst>
              <a:ext uri="{FF2B5EF4-FFF2-40B4-BE49-F238E27FC236}">
                <a16:creationId xmlns:a16="http://schemas.microsoft.com/office/drawing/2014/main" id="{4A1ABE56-368D-102E-C616-D2AC26A7BBFE}"/>
              </a:ext>
            </a:extLst>
          </p:cNvPr>
          <p:cNvSpPr txBox="1"/>
          <p:nvPr/>
        </p:nvSpPr>
        <p:spPr>
          <a:xfrm>
            <a:off x="8182183" y="1382592"/>
            <a:ext cx="3411040" cy="1323439"/>
          </a:xfrm>
          <a:prstGeom prst="rect">
            <a:avLst/>
          </a:prstGeom>
          <a:noFill/>
        </p:spPr>
        <p:txBody>
          <a:bodyPr wrap="square" rtlCol="0" anchor="b">
            <a:spAutoFit/>
          </a:bodyPr>
          <a:lstStyle/>
          <a:p>
            <a:pPr algn="ctr">
              <a:lnSpc>
                <a:spcPts val="2400"/>
              </a:lnSpc>
            </a:pPr>
            <a:r>
              <a:rPr lang="ru-RU" sz="2200" b="1" spc="-40" dirty="0">
                <a:solidFill>
                  <a:srgbClr val="112950"/>
                </a:solidFill>
                <a:latin typeface="Arial" panose="020B0604020202020204" pitchFamily="34" charset="0"/>
                <a:cs typeface="Arial" panose="020B0604020202020204" pitchFamily="34" charset="0"/>
              </a:rPr>
              <a:t>ЗВОНОК «ИЗ СЛУЖБЫ БЕЗОПАСНОСТИ» С ПРОСЬБОЙ НАЗВАТЬ СМС-КОД</a:t>
            </a:r>
          </a:p>
        </p:txBody>
      </p:sp>
      <p:sp>
        <p:nvSpPr>
          <p:cNvPr id="11" name="TextBox 10">
            <a:extLst>
              <a:ext uri="{FF2B5EF4-FFF2-40B4-BE49-F238E27FC236}">
                <a16:creationId xmlns:a16="http://schemas.microsoft.com/office/drawing/2014/main" id="{255A2129-FB77-FD8B-422B-565FA8AE7229}"/>
              </a:ext>
            </a:extLst>
          </p:cNvPr>
          <p:cNvSpPr txBox="1"/>
          <p:nvPr/>
        </p:nvSpPr>
        <p:spPr>
          <a:xfrm>
            <a:off x="8108776" y="4634658"/>
            <a:ext cx="3565892" cy="425758"/>
          </a:xfrm>
          <a:prstGeom prst="rect">
            <a:avLst/>
          </a:prstGeom>
          <a:noFill/>
        </p:spPr>
        <p:txBody>
          <a:bodyPr wrap="square" rtlCol="0" anchor="b">
            <a:spAutoFit/>
          </a:bodyPr>
          <a:lstStyle/>
          <a:p>
            <a:pPr algn="ctr">
              <a:lnSpc>
                <a:spcPts val="2600"/>
              </a:lnSpc>
            </a:pPr>
            <a:r>
              <a:rPr lang="ru-RU" sz="2400" b="1" spc="-40" dirty="0">
                <a:solidFill>
                  <a:schemeClr val="bg1"/>
                </a:solidFill>
                <a:latin typeface="Arial" panose="020B0604020202020204" pitchFamily="34" charset="0"/>
                <a:cs typeface="Arial" panose="020B0604020202020204" pitchFamily="34" charset="0"/>
              </a:rPr>
              <a:t>ПОЛОЖИТЕ ТРУБКУ</a:t>
            </a:r>
          </a:p>
        </p:txBody>
      </p:sp>
      <p:sp>
        <p:nvSpPr>
          <p:cNvPr id="12" name="TextBox 11">
            <a:extLst>
              <a:ext uri="{FF2B5EF4-FFF2-40B4-BE49-F238E27FC236}">
                <a16:creationId xmlns:a16="http://schemas.microsoft.com/office/drawing/2014/main" id="{9C72021B-E6AF-1E68-16E2-1F8C32802744}"/>
              </a:ext>
            </a:extLst>
          </p:cNvPr>
          <p:cNvSpPr txBox="1"/>
          <p:nvPr/>
        </p:nvSpPr>
        <p:spPr>
          <a:xfrm>
            <a:off x="4330777" y="4301233"/>
            <a:ext cx="3380392" cy="1092607"/>
          </a:xfrm>
          <a:prstGeom prst="rect">
            <a:avLst/>
          </a:prstGeom>
          <a:noFill/>
        </p:spPr>
        <p:txBody>
          <a:bodyPr wrap="square" rtlCol="0" anchor="b">
            <a:spAutoFit/>
          </a:bodyPr>
          <a:lstStyle/>
          <a:p>
            <a:pPr algn="ctr">
              <a:lnSpc>
                <a:spcPts val="2600"/>
              </a:lnSpc>
            </a:pPr>
            <a:r>
              <a:rPr lang="ru-RU" sz="2400" b="1" spc="-40" dirty="0">
                <a:solidFill>
                  <a:schemeClr val="bg1"/>
                </a:solidFill>
                <a:latin typeface="Arial" panose="020B0604020202020204" pitchFamily="34" charset="0"/>
                <a:cs typeface="Arial" panose="020B0604020202020204" pitchFamily="34" charset="0"/>
              </a:rPr>
              <a:t>ИГНОРИРУЙТЕ, ЖАЛУЙТЕСЬ НА АККАУНТ</a:t>
            </a:r>
          </a:p>
        </p:txBody>
      </p:sp>
      <p:sp>
        <p:nvSpPr>
          <p:cNvPr id="13" name="TextBox 12">
            <a:extLst>
              <a:ext uri="{FF2B5EF4-FFF2-40B4-BE49-F238E27FC236}">
                <a16:creationId xmlns:a16="http://schemas.microsoft.com/office/drawing/2014/main" id="{AE54E165-8743-230C-220A-C5D2154E4A7B}"/>
              </a:ext>
            </a:extLst>
          </p:cNvPr>
          <p:cNvSpPr txBox="1"/>
          <p:nvPr/>
        </p:nvSpPr>
        <p:spPr>
          <a:xfrm>
            <a:off x="3757037" y="5753208"/>
            <a:ext cx="3388651" cy="784830"/>
          </a:xfrm>
          <a:prstGeom prst="rect">
            <a:avLst/>
          </a:prstGeom>
          <a:noFill/>
        </p:spPr>
        <p:txBody>
          <a:bodyPr wrap="square" rtlCol="0">
            <a:spAutoFit/>
          </a:bodyPr>
          <a:lstStyle/>
          <a:p>
            <a:pPr>
              <a:lnSpc>
                <a:spcPts val="1800"/>
              </a:lnSpc>
            </a:pPr>
            <a:r>
              <a:rPr lang="ru-RU" sz="1600" b="1" dirty="0">
                <a:solidFill>
                  <a:srgbClr val="0068FF"/>
                </a:solidFill>
                <a:latin typeface="Arial" panose="020B0604020202020204" pitchFamily="34" charset="0"/>
                <a:cs typeface="Arial" panose="020B0604020202020204" pitchFamily="34" charset="0"/>
              </a:rPr>
              <a:t>НЕ ДОВЕРЯЙ – ПРОВЕРЯЙ</a:t>
            </a:r>
          </a:p>
          <a:p>
            <a:pPr>
              <a:lnSpc>
                <a:spcPts val="1800"/>
              </a:lnSpc>
            </a:pPr>
            <a:r>
              <a:rPr lang="ru-RU" sz="1600" b="1" dirty="0">
                <a:solidFill>
                  <a:srgbClr val="0068FF"/>
                </a:solidFill>
                <a:latin typeface="Arial" panose="020B0604020202020204" pitchFamily="34" charset="0"/>
                <a:cs typeface="Arial" panose="020B0604020202020204" pitchFamily="34" charset="0"/>
              </a:rPr>
              <a:t>СРОЧНОСТЬ = ОПАСНОСТЬ</a:t>
            </a:r>
          </a:p>
          <a:p>
            <a:pPr>
              <a:lnSpc>
                <a:spcPts val="1800"/>
              </a:lnSpc>
            </a:pPr>
            <a:r>
              <a:rPr lang="ru-RU" sz="1600" b="1" dirty="0">
                <a:solidFill>
                  <a:srgbClr val="0068FF"/>
                </a:solidFill>
                <a:latin typeface="Arial" panose="020B0604020202020204" pitchFamily="34" charset="0"/>
                <a:cs typeface="Arial" panose="020B0604020202020204" pitchFamily="34" charset="0"/>
              </a:rPr>
              <a:t>КОДЫ – ТОЛЬКО ДЛЯ ВАС</a:t>
            </a:r>
          </a:p>
        </p:txBody>
      </p:sp>
      <p:sp>
        <p:nvSpPr>
          <p:cNvPr id="14" name="TextBox 13">
            <a:extLst>
              <a:ext uri="{FF2B5EF4-FFF2-40B4-BE49-F238E27FC236}">
                <a16:creationId xmlns:a16="http://schemas.microsoft.com/office/drawing/2014/main" id="{C73C9FF0-1E7C-F33B-E4ED-5157EE0B1935}"/>
              </a:ext>
            </a:extLst>
          </p:cNvPr>
          <p:cNvSpPr txBox="1"/>
          <p:nvPr/>
        </p:nvSpPr>
        <p:spPr>
          <a:xfrm>
            <a:off x="8100738" y="2961036"/>
            <a:ext cx="3573929"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ПОДВОХ:</a:t>
            </a:r>
          </a:p>
          <a:p>
            <a:pPr algn="ctr">
              <a:lnSpc>
                <a:spcPts val="2000"/>
              </a:lnSpc>
            </a:pPr>
            <a:r>
              <a:rPr lang="ru-RU" b="1" spc="-40" dirty="0">
                <a:solidFill>
                  <a:srgbClr val="112950"/>
                </a:solidFill>
                <a:latin typeface="Arial" panose="020B0604020202020204" pitchFamily="34" charset="0"/>
                <a:cs typeface="Arial" panose="020B0604020202020204" pitchFamily="34" charset="0"/>
              </a:rPr>
              <a:t> БАНК НИКОГДА ЭТОГО НЕ ДЕЛАЕТ</a:t>
            </a:r>
            <a:endParaRPr lang="ru-RU" sz="1400" b="1" spc="-40" dirty="0">
              <a:solidFill>
                <a:srgbClr val="11295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B0F938B-76F5-AAA5-1BB7-7D3D53F54DBE}"/>
              </a:ext>
            </a:extLst>
          </p:cNvPr>
          <p:cNvSpPr txBox="1"/>
          <p:nvPr/>
        </p:nvSpPr>
        <p:spPr>
          <a:xfrm>
            <a:off x="4238081" y="2961036"/>
            <a:ext cx="3573929"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ПОДВОХ:</a:t>
            </a:r>
          </a:p>
          <a:p>
            <a:pPr algn="ctr">
              <a:lnSpc>
                <a:spcPts val="2000"/>
              </a:lnSpc>
            </a:pPr>
            <a:r>
              <a:rPr lang="ru-RU" b="1" spc="-40" dirty="0">
                <a:solidFill>
                  <a:srgbClr val="112950"/>
                </a:solidFill>
                <a:latin typeface="Arial" panose="020B0604020202020204" pitchFamily="34" charset="0"/>
                <a:cs typeface="Arial" panose="020B0604020202020204" pitchFamily="34" charset="0"/>
              </a:rPr>
              <a:t> НАСТОЯЩИЕ РОЗЫГРЫШИ НЕ ПРОСЯТ ПРЕДОПЛАТУ</a:t>
            </a:r>
            <a:endParaRPr lang="ru-RU" sz="1400" b="1" spc="-40" dirty="0">
              <a:solidFill>
                <a:srgbClr val="11295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2C7662E-BE64-AB65-C007-929A7CAF8803}"/>
              </a:ext>
            </a:extLst>
          </p:cNvPr>
          <p:cNvSpPr txBox="1"/>
          <p:nvPr/>
        </p:nvSpPr>
        <p:spPr>
          <a:xfrm>
            <a:off x="375423" y="2961036"/>
            <a:ext cx="3573929"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ПОДВОХ: </a:t>
            </a:r>
          </a:p>
          <a:p>
            <a:pPr algn="ctr">
              <a:lnSpc>
                <a:spcPts val="2000"/>
              </a:lnSpc>
            </a:pPr>
            <a:r>
              <a:rPr lang="ru-RU" b="1" spc="-40" dirty="0">
                <a:solidFill>
                  <a:srgbClr val="112950"/>
                </a:solidFill>
                <a:latin typeface="Arial" panose="020B0604020202020204" pitchFamily="34" charset="0"/>
                <a:cs typeface="Arial" panose="020B0604020202020204" pitchFamily="34" charset="0"/>
              </a:rPr>
              <a:t>АДРЕС ПОДДЕЛЬНЫЙ, СРОЧНОСТЬ – ЛОВУШКА</a:t>
            </a:r>
            <a:endParaRPr lang="ru-RU" sz="1400" b="1" spc="-40"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92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снимок экрана, текст, мультфильм&#10;&#10;Контент, сгенерированный ИИ, может содержать ошибки.">
            <a:extLst>
              <a:ext uri="{FF2B5EF4-FFF2-40B4-BE49-F238E27FC236}">
                <a16:creationId xmlns:a16="http://schemas.microsoft.com/office/drawing/2014/main" id="{1DD1A6B4-0E24-F3DC-AC62-965DF84E47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A0B198D-E720-411F-A0C2-3EF9F89C4568}"/>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ОСНОВНЫЕ ПРАВИЛА ЗАЩИТЫ</a:t>
            </a:r>
          </a:p>
        </p:txBody>
      </p:sp>
      <p:sp>
        <p:nvSpPr>
          <p:cNvPr id="7" name="TextBox 6">
            <a:extLst>
              <a:ext uri="{FF2B5EF4-FFF2-40B4-BE49-F238E27FC236}">
                <a16:creationId xmlns:a16="http://schemas.microsoft.com/office/drawing/2014/main" id="{291C3BCD-D7A7-7441-A925-4E66035E3A73}"/>
              </a:ext>
            </a:extLst>
          </p:cNvPr>
          <p:cNvSpPr txBox="1"/>
          <p:nvPr/>
        </p:nvSpPr>
        <p:spPr>
          <a:xfrm>
            <a:off x="3757037" y="1239193"/>
            <a:ext cx="4339559" cy="400815"/>
          </a:xfrm>
          <a:prstGeom prst="rect">
            <a:avLst/>
          </a:prstGeom>
          <a:noFill/>
        </p:spPr>
        <p:txBody>
          <a:bodyPr wrap="square" rtlCol="0" anchor="b">
            <a:spAutoFit/>
          </a:bodyPr>
          <a:lstStyle/>
          <a:p>
            <a:pPr algn="ctr">
              <a:lnSpc>
                <a:spcPts val="2600"/>
              </a:lnSpc>
            </a:pPr>
            <a:r>
              <a:rPr lang="ru-RU" sz="2000" b="1" spc="-40" dirty="0">
                <a:solidFill>
                  <a:schemeClr val="bg1"/>
                </a:solidFill>
                <a:latin typeface="Arial" panose="020B0604020202020204" pitchFamily="34" charset="0"/>
                <a:cs typeface="Arial" panose="020B0604020202020204" pitchFamily="34" charset="0"/>
              </a:rPr>
              <a:t>ТРИ ЖЕЛЕЗНЫЕ ПРИВЫЧКИ</a:t>
            </a:r>
          </a:p>
        </p:txBody>
      </p:sp>
      <p:sp>
        <p:nvSpPr>
          <p:cNvPr id="8" name="TextBox 7">
            <a:extLst>
              <a:ext uri="{FF2B5EF4-FFF2-40B4-BE49-F238E27FC236}">
                <a16:creationId xmlns:a16="http://schemas.microsoft.com/office/drawing/2014/main" id="{335F9D91-197B-667A-D81C-FBF89DA53CFC}"/>
              </a:ext>
            </a:extLst>
          </p:cNvPr>
          <p:cNvSpPr txBox="1"/>
          <p:nvPr/>
        </p:nvSpPr>
        <p:spPr>
          <a:xfrm>
            <a:off x="1697716" y="6213345"/>
            <a:ext cx="8458200" cy="323165"/>
          </a:xfrm>
          <a:prstGeom prst="rect">
            <a:avLst/>
          </a:prstGeom>
          <a:noFill/>
        </p:spPr>
        <p:txBody>
          <a:bodyPr wrap="square" rtlCol="0">
            <a:spAutoFit/>
          </a:bodyPr>
          <a:lstStyle/>
          <a:p>
            <a:pPr>
              <a:lnSpc>
                <a:spcPts val="1800"/>
              </a:lnSpc>
            </a:pPr>
            <a:r>
              <a:rPr lang="ru-RU" sz="1600" b="1" dirty="0">
                <a:solidFill>
                  <a:srgbClr val="0068FF"/>
                </a:solidFill>
                <a:latin typeface="Arial" panose="020B0604020202020204" pitchFamily="34" charset="0"/>
                <a:cs typeface="Arial" panose="020B0604020202020204" pitchFamily="34" charset="0"/>
              </a:rPr>
              <a:t>ЗАПОМНИТЕ: СЛОЖНЫЙ ПАРОЛЬ, 2FA И ПРАВИЛО «ДОВЕРЯЙ, НО ПРОВЕРЯЙ!»</a:t>
            </a:r>
          </a:p>
        </p:txBody>
      </p:sp>
      <p:sp>
        <p:nvSpPr>
          <p:cNvPr id="9" name="TextBox 8">
            <a:extLst>
              <a:ext uri="{FF2B5EF4-FFF2-40B4-BE49-F238E27FC236}">
                <a16:creationId xmlns:a16="http://schemas.microsoft.com/office/drawing/2014/main" id="{EC116727-F901-90F3-E9CF-E4D948DAA83D}"/>
              </a:ext>
            </a:extLst>
          </p:cNvPr>
          <p:cNvSpPr txBox="1"/>
          <p:nvPr/>
        </p:nvSpPr>
        <p:spPr>
          <a:xfrm>
            <a:off x="2126253" y="2112490"/>
            <a:ext cx="2619920" cy="861774"/>
          </a:xfrm>
          <a:prstGeom prst="rect">
            <a:avLst/>
          </a:prstGeom>
          <a:noFill/>
        </p:spPr>
        <p:txBody>
          <a:bodyPr wrap="square" rtlCol="0" anchor="b">
            <a:spAutoFit/>
          </a:bodyPr>
          <a:lstStyle/>
          <a:p>
            <a:pPr>
              <a:lnSpc>
                <a:spcPts val="2000"/>
              </a:lnSpc>
            </a:pPr>
            <a:r>
              <a:rPr lang="ru-RU" sz="2000" b="1" spc="-40" dirty="0">
                <a:solidFill>
                  <a:srgbClr val="112950"/>
                </a:solidFill>
                <a:latin typeface="Arial" panose="020B0604020202020204" pitchFamily="34" charset="0"/>
                <a:cs typeface="Arial" panose="020B0604020202020204" pitchFamily="34" charset="0"/>
              </a:rPr>
              <a:t>СЛОЖНЫЙ И УНИКАЛЬНЫЙ ПАРОЛЬ</a:t>
            </a:r>
            <a:endParaRPr lang="ru-RU" sz="1600" b="1" spc="-40"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1A75A0B-61E2-0A40-71C3-4FBE970E5A8A}"/>
              </a:ext>
            </a:extLst>
          </p:cNvPr>
          <p:cNvSpPr txBox="1"/>
          <p:nvPr/>
        </p:nvSpPr>
        <p:spPr>
          <a:xfrm>
            <a:off x="2126253" y="3612830"/>
            <a:ext cx="2619920" cy="605294"/>
          </a:xfrm>
          <a:prstGeom prst="rect">
            <a:avLst/>
          </a:prstGeom>
          <a:noFill/>
        </p:spPr>
        <p:txBody>
          <a:bodyPr wrap="square" rtlCol="0" anchor="b">
            <a:spAutoFit/>
          </a:bodyPr>
          <a:lstStyle/>
          <a:p>
            <a:pPr>
              <a:lnSpc>
                <a:spcPts val="2000"/>
              </a:lnSpc>
            </a:pPr>
            <a:r>
              <a:rPr lang="ru-RU" sz="2000" b="1" spc="-40" dirty="0">
                <a:solidFill>
                  <a:srgbClr val="112950"/>
                </a:solidFill>
                <a:latin typeface="Arial" panose="020B0604020202020204" pitchFamily="34" charset="0"/>
                <a:cs typeface="Arial" panose="020B0604020202020204" pitchFamily="34" charset="0"/>
              </a:rPr>
              <a:t>ДВУХФАКТОРНАЯ АУТЕНТИФИКАЦИЯ</a:t>
            </a:r>
          </a:p>
        </p:txBody>
      </p:sp>
      <p:sp>
        <p:nvSpPr>
          <p:cNvPr id="11" name="TextBox 10">
            <a:extLst>
              <a:ext uri="{FF2B5EF4-FFF2-40B4-BE49-F238E27FC236}">
                <a16:creationId xmlns:a16="http://schemas.microsoft.com/office/drawing/2014/main" id="{93604596-6827-8C9E-BD97-3E2EC44A4C90}"/>
              </a:ext>
            </a:extLst>
          </p:cNvPr>
          <p:cNvSpPr txBox="1"/>
          <p:nvPr/>
        </p:nvSpPr>
        <p:spPr>
          <a:xfrm>
            <a:off x="2126253" y="5004773"/>
            <a:ext cx="2619920" cy="605294"/>
          </a:xfrm>
          <a:prstGeom prst="rect">
            <a:avLst/>
          </a:prstGeom>
          <a:noFill/>
        </p:spPr>
        <p:txBody>
          <a:bodyPr wrap="square" rtlCol="0" anchor="b">
            <a:spAutoFit/>
          </a:bodyPr>
          <a:lstStyle/>
          <a:p>
            <a:pPr>
              <a:lnSpc>
                <a:spcPts val="2000"/>
              </a:lnSpc>
            </a:pPr>
            <a:r>
              <a:rPr lang="ru-RU" sz="2000" b="1" spc="-40" dirty="0">
                <a:solidFill>
                  <a:srgbClr val="112950"/>
                </a:solidFill>
                <a:latin typeface="Arial" panose="020B0604020202020204" pitchFamily="34" charset="0"/>
                <a:cs typeface="Arial" panose="020B0604020202020204" pitchFamily="34" charset="0"/>
              </a:rPr>
              <a:t>ПРОВЕРКА ИСТОЧНИКОВ</a:t>
            </a:r>
          </a:p>
        </p:txBody>
      </p:sp>
      <p:sp>
        <p:nvSpPr>
          <p:cNvPr id="12" name="TextBox 11">
            <a:extLst>
              <a:ext uri="{FF2B5EF4-FFF2-40B4-BE49-F238E27FC236}">
                <a16:creationId xmlns:a16="http://schemas.microsoft.com/office/drawing/2014/main" id="{D877B0C0-5A60-A471-9B40-9C5C8448BA67}"/>
              </a:ext>
            </a:extLst>
          </p:cNvPr>
          <p:cNvSpPr txBox="1"/>
          <p:nvPr/>
        </p:nvSpPr>
        <p:spPr>
          <a:xfrm>
            <a:off x="5564765" y="1842471"/>
            <a:ext cx="5958271" cy="1118255"/>
          </a:xfrm>
          <a:prstGeom prst="rect">
            <a:avLst/>
          </a:prstGeom>
          <a:noFill/>
        </p:spPr>
        <p:txBody>
          <a:bodyPr wrap="square" rtlCol="0" anchor="b">
            <a:spAutoFit/>
          </a:bodyPr>
          <a:lstStyle/>
          <a:p>
            <a:pPr>
              <a:lnSpc>
                <a:spcPts val="2000"/>
              </a:lnSpc>
            </a:pPr>
            <a:endParaRPr lang="ru-RU" sz="1600" b="1" spc="-60" dirty="0">
              <a:solidFill>
                <a:srgbClr val="112950"/>
              </a:solidFill>
              <a:latin typeface="Arial" panose="020B0604020202020204" pitchFamily="34" charset="0"/>
              <a:cs typeface="Arial" panose="020B0604020202020204" pitchFamily="34" charset="0"/>
            </a:endParaRPr>
          </a:p>
          <a:p>
            <a:pPr>
              <a:lnSpc>
                <a:spcPts val="2000"/>
              </a:lnSpc>
            </a:pPr>
            <a:r>
              <a:rPr lang="ru-RU" sz="1600" b="1" spc="-60" dirty="0">
                <a:solidFill>
                  <a:srgbClr val="112950"/>
                </a:solidFill>
                <a:latin typeface="Arial" panose="020B0604020202020204" pitchFamily="34" charset="0"/>
                <a:cs typeface="Arial" panose="020B0604020202020204" pitchFamily="34" charset="0"/>
              </a:rPr>
              <a:t>ПРИДУМАЙТЕ ФРАЗУ ИЗ 3-4 СЛОВ С ЦИФРАМИ </a:t>
            </a:r>
            <a:br>
              <a:rPr lang="ru-RU" sz="1600" b="1" spc="-60" dirty="0">
                <a:solidFill>
                  <a:srgbClr val="112950"/>
                </a:solidFill>
                <a:latin typeface="Arial" panose="020B0604020202020204" pitchFamily="34" charset="0"/>
                <a:cs typeface="Arial" panose="020B0604020202020204" pitchFamily="34" charset="0"/>
              </a:rPr>
            </a:br>
            <a:r>
              <a:rPr lang="ru-RU" sz="1600" b="1" spc="-60" dirty="0">
                <a:solidFill>
                  <a:srgbClr val="112950"/>
                </a:solidFill>
                <a:latin typeface="Arial" panose="020B0604020202020204" pitchFamily="34" charset="0"/>
                <a:cs typeface="Arial" panose="020B0604020202020204" pitchFamily="34" charset="0"/>
              </a:rPr>
              <a:t>И СИМВОЛАМИ (НАПРИМЕР, «КОТ@НАКРЫШЕ42!»). </a:t>
            </a:r>
            <a:br>
              <a:rPr lang="ru-RU" sz="1600" b="1" spc="-60" dirty="0">
                <a:solidFill>
                  <a:srgbClr val="112950"/>
                </a:solidFill>
                <a:latin typeface="Arial" panose="020B0604020202020204" pitchFamily="34" charset="0"/>
                <a:cs typeface="Arial" panose="020B0604020202020204" pitchFamily="34" charset="0"/>
              </a:rPr>
            </a:br>
            <a:r>
              <a:rPr lang="ru-RU" sz="1600" b="1" spc="-60" dirty="0">
                <a:solidFill>
                  <a:srgbClr val="112950"/>
                </a:solidFill>
                <a:latin typeface="Arial" panose="020B0604020202020204" pitchFamily="34" charset="0"/>
                <a:cs typeface="Arial" panose="020B0604020202020204" pitchFamily="34" charset="0"/>
              </a:rPr>
              <a:t>ДЛЯ КАЖДОГО СЕРВИСА – СВОЙ ПАРОЛЬ</a:t>
            </a:r>
            <a:endParaRPr lang="ru-RU" sz="1200" b="1" spc="-60" dirty="0">
              <a:solidFill>
                <a:srgbClr val="11295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F548136-4390-6865-B4D3-190C41EE0461}"/>
              </a:ext>
            </a:extLst>
          </p:cNvPr>
          <p:cNvSpPr txBox="1"/>
          <p:nvPr/>
        </p:nvSpPr>
        <p:spPr>
          <a:xfrm>
            <a:off x="5564764" y="3366637"/>
            <a:ext cx="5958271" cy="861774"/>
          </a:xfrm>
          <a:prstGeom prst="rect">
            <a:avLst/>
          </a:prstGeom>
          <a:noFill/>
        </p:spPr>
        <p:txBody>
          <a:bodyPr wrap="square" rtlCol="0" anchor="b">
            <a:spAutoFit/>
          </a:bodyPr>
          <a:lstStyle/>
          <a:p>
            <a:pPr>
              <a:lnSpc>
                <a:spcPts val="2000"/>
              </a:lnSpc>
            </a:pPr>
            <a:endParaRPr lang="ru-RU" sz="1600" b="1" spc="-60" dirty="0">
              <a:solidFill>
                <a:srgbClr val="112950"/>
              </a:solidFill>
              <a:latin typeface="Arial" panose="020B0604020202020204" pitchFamily="34" charset="0"/>
              <a:cs typeface="Arial" panose="020B0604020202020204" pitchFamily="34" charset="0"/>
            </a:endParaRPr>
          </a:p>
          <a:p>
            <a:pPr>
              <a:lnSpc>
                <a:spcPts val="2000"/>
              </a:lnSpc>
            </a:pPr>
            <a:r>
              <a:rPr lang="ru-RU" sz="1600" b="1" spc="-60" dirty="0">
                <a:solidFill>
                  <a:srgbClr val="112950"/>
                </a:solidFill>
                <a:latin typeface="Arial" panose="020B0604020202020204" pitchFamily="34" charset="0"/>
                <a:cs typeface="Arial" panose="020B0604020202020204" pitchFamily="34" charset="0"/>
              </a:rPr>
              <a:t>ПАРОЛЬ + КОД ИЗ СМС/ПРИЛОЖЕНИЯ. ДАЖЕ ЕСЛИ ПАРОЛЬ УКРАДУТ, ВТОРОЙ ЗАМОК ЗАЩИТИТ</a:t>
            </a:r>
          </a:p>
        </p:txBody>
      </p:sp>
      <p:sp>
        <p:nvSpPr>
          <p:cNvPr id="14" name="TextBox 13">
            <a:extLst>
              <a:ext uri="{FF2B5EF4-FFF2-40B4-BE49-F238E27FC236}">
                <a16:creationId xmlns:a16="http://schemas.microsoft.com/office/drawing/2014/main" id="{E809C032-8D8A-E8FF-8C31-79BC374510A3}"/>
              </a:ext>
            </a:extLst>
          </p:cNvPr>
          <p:cNvSpPr txBox="1"/>
          <p:nvPr/>
        </p:nvSpPr>
        <p:spPr>
          <a:xfrm>
            <a:off x="5494905" y="4862454"/>
            <a:ext cx="6247621" cy="861774"/>
          </a:xfrm>
          <a:prstGeom prst="rect">
            <a:avLst/>
          </a:prstGeom>
          <a:noFill/>
        </p:spPr>
        <p:txBody>
          <a:bodyPr wrap="square" rtlCol="0" anchor="b">
            <a:spAutoFit/>
          </a:bodyPr>
          <a:lstStyle/>
          <a:p>
            <a:pPr>
              <a:lnSpc>
                <a:spcPts val="2000"/>
              </a:lnSpc>
            </a:pPr>
            <a:r>
              <a:rPr lang="ru-RU" sz="1600" b="1" spc="-60" dirty="0">
                <a:solidFill>
                  <a:srgbClr val="112950"/>
                </a:solidFill>
                <a:latin typeface="Arial" panose="020B0604020202020204" pitchFamily="34" charset="0"/>
                <a:cs typeface="Arial" panose="020B0604020202020204" pitchFamily="34" charset="0"/>
              </a:rPr>
              <a:t>НЕ ПЕРЕХОДИТЕ ПО ССЫЛКАМ ИЗ ПОДОЗРИТЕЛЬНЫХ ПИСЕМ И СМС. ПЕРЕЗВАНИВАЙТЕ В БАНК ТОЛЬКО ПО ОФИЦИАЛЬНЫМ НОМЕРАМ</a:t>
            </a:r>
          </a:p>
        </p:txBody>
      </p:sp>
    </p:spTree>
    <p:extLst>
      <p:ext uri="{BB962C8B-B14F-4D97-AF65-F5344CB8AC3E}">
        <p14:creationId xmlns:p14="http://schemas.microsoft.com/office/powerpoint/2010/main" val="4135458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Анимация, снимок экрана, Мультфильм, мультфильм&#10;&#10;Контент, сгенерированный ИИ, может содержать ошибки.">
            <a:extLst>
              <a:ext uri="{FF2B5EF4-FFF2-40B4-BE49-F238E27FC236}">
                <a16:creationId xmlns:a16="http://schemas.microsoft.com/office/drawing/2014/main" id="{7EDC9BB2-8DF1-E98A-E56F-7BFDB771A8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5EBA0B2-3E59-A4C6-BB9E-CC4F16CC47E0}"/>
              </a:ext>
            </a:extLst>
          </p:cNvPr>
          <p:cNvSpPr txBox="1"/>
          <p:nvPr/>
        </p:nvSpPr>
        <p:spPr>
          <a:xfrm>
            <a:off x="0" y="111862"/>
            <a:ext cx="12192000" cy="1757402"/>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КРИПТОБАНК: НОВАЯ РЕАЛЬНОСТЬ ФИНАНСОВОГО РЫНКА</a:t>
            </a:r>
          </a:p>
        </p:txBody>
      </p:sp>
      <p:sp>
        <p:nvSpPr>
          <p:cNvPr id="7" name="TextBox 6">
            <a:extLst>
              <a:ext uri="{FF2B5EF4-FFF2-40B4-BE49-F238E27FC236}">
                <a16:creationId xmlns:a16="http://schemas.microsoft.com/office/drawing/2014/main" id="{C26DFF7D-9298-8BFD-CE52-DEA8230A74A2}"/>
              </a:ext>
            </a:extLst>
          </p:cNvPr>
          <p:cNvSpPr txBox="1"/>
          <p:nvPr/>
        </p:nvSpPr>
        <p:spPr>
          <a:xfrm>
            <a:off x="6574972" y="5615745"/>
            <a:ext cx="5105400" cy="759182"/>
          </a:xfrm>
          <a:prstGeom prst="rect">
            <a:avLst/>
          </a:prstGeom>
          <a:noFill/>
        </p:spPr>
        <p:txBody>
          <a:bodyPr wrap="square" rtlCol="0" anchor="b">
            <a:spAutoFit/>
          </a:bodyPr>
          <a:lstStyle/>
          <a:p>
            <a:pPr algn="ctr">
              <a:lnSpc>
                <a:spcPts val="2600"/>
              </a:lnSpc>
            </a:pPr>
            <a:r>
              <a:rPr lang="ru-RU" sz="2400" b="1" spc="-40" dirty="0">
                <a:solidFill>
                  <a:schemeClr val="bg1"/>
                </a:solidFill>
                <a:latin typeface="Arial" panose="020B0604020202020204" pitchFamily="34" charset="0"/>
                <a:cs typeface="Arial" panose="020B0604020202020204" pitchFamily="34" charset="0"/>
              </a:rPr>
              <a:t>ГДЕ РУБЛЬ ВСТРЕЧАЕТСЯ </a:t>
            </a:r>
            <a:br>
              <a:rPr lang="ru-RU" sz="2400" b="1" spc="-40" dirty="0">
                <a:solidFill>
                  <a:schemeClr val="bg1"/>
                </a:solidFill>
                <a:latin typeface="Arial" panose="020B0604020202020204" pitchFamily="34" charset="0"/>
                <a:cs typeface="Arial" panose="020B0604020202020204" pitchFamily="34" charset="0"/>
              </a:rPr>
            </a:br>
            <a:r>
              <a:rPr lang="ru-RU" sz="2400" b="1" spc="-40" dirty="0">
                <a:solidFill>
                  <a:schemeClr val="bg1"/>
                </a:solidFill>
                <a:latin typeface="Arial" panose="020B0604020202020204" pitchFamily="34" charset="0"/>
                <a:cs typeface="Arial" panose="020B0604020202020204" pitchFamily="34" charset="0"/>
              </a:rPr>
              <a:t>С БИТКОИНОМ</a:t>
            </a:r>
          </a:p>
        </p:txBody>
      </p:sp>
      <p:sp>
        <p:nvSpPr>
          <p:cNvPr id="8" name="TextBox 7">
            <a:extLst>
              <a:ext uri="{FF2B5EF4-FFF2-40B4-BE49-F238E27FC236}">
                <a16:creationId xmlns:a16="http://schemas.microsoft.com/office/drawing/2014/main" id="{B7954B81-1F5D-E1ED-04D0-D97442E821C9}"/>
              </a:ext>
            </a:extLst>
          </p:cNvPr>
          <p:cNvSpPr txBox="1"/>
          <p:nvPr/>
        </p:nvSpPr>
        <p:spPr>
          <a:xfrm>
            <a:off x="2212973" y="5540195"/>
            <a:ext cx="4648655" cy="844334"/>
          </a:xfrm>
          <a:prstGeom prst="rect">
            <a:avLst/>
          </a:prstGeom>
          <a:noFill/>
        </p:spPr>
        <p:txBody>
          <a:bodyPr wrap="square" rtlCol="0">
            <a:spAutoFit/>
          </a:bodyPr>
          <a:lstStyle/>
          <a:p>
            <a:pPr>
              <a:lnSpc>
                <a:spcPts val="2000"/>
              </a:lnSpc>
            </a:pPr>
            <a:r>
              <a:rPr lang="ru-RU" sz="1600" b="1" dirty="0">
                <a:solidFill>
                  <a:srgbClr val="0068FF"/>
                </a:solidFill>
                <a:latin typeface="Arial" panose="020B0604020202020204" pitchFamily="34" charset="0"/>
                <a:cs typeface="Arial" panose="020B0604020202020204" pitchFamily="34" charset="0"/>
              </a:rPr>
              <a:t>КРИПТОВАЛЮТА САМА ПО СЕБЕ – СЛОЖНЫЙ ЦИФРОВОЙ АКТИВ </a:t>
            </a:r>
          </a:p>
          <a:p>
            <a:pPr>
              <a:lnSpc>
                <a:spcPts val="2000"/>
              </a:lnSpc>
            </a:pPr>
            <a:r>
              <a:rPr lang="ru-RU" sz="1600" b="1" dirty="0">
                <a:solidFill>
                  <a:srgbClr val="0068FF"/>
                </a:solidFill>
                <a:latin typeface="Arial" panose="020B0604020202020204" pitchFamily="34" charset="0"/>
                <a:cs typeface="Arial" panose="020B0604020202020204" pitchFamily="34" charset="0"/>
              </a:rPr>
              <a:t>С ВЫСОКИМИ РИСКАМИ</a:t>
            </a:r>
          </a:p>
        </p:txBody>
      </p:sp>
      <p:sp>
        <p:nvSpPr>
          <p:cNvPr id="9" name="TextBox 8">
            <a:extLst>
              <a:ext uri="{FF2B5EF4-FFF2-40B4-BE49-F238E27FC236}">
                <a16:creationId xmlns:a16="http://schemas.microsoft.com/office/drawing/2014/main" id="{B7B84AB8-CC35-56D7-E6B9-2D762C91B872}"/>
              </a:ext>
            </a:extLst>
          </p:cNvPr>
          <p:cNvSpPr txBox="1"/>
          <p:nvPr/>
        </p:nvSpPr>
        <p:spPr>
          <a:xfrm>
            <a:off x="711046" y="1923830"/>
            <a:ext cx="4543128" cy="861774"/>
          </a:xfrm>
          <a:prstGeom prst="rect">
            <a:avLst/>
          </a:prstGeom>
          <a:noFill/>
        </p:spPr>
        <p:txBody>
          <a:bodyPr wrap="square" rtlCol="0" anchor="b">
            <a:spAutoFit/>
          </a:bodyPr>
          <a:lstStyle/>
          <a:p>
            <a:pPr>
              <a:lnSpc>
                <a:spcPts val="2000"/>
              </a:lnSpc>
            </a:pPr>
            <a:r>
              <a:rPr lang="ru-RU" b="1" dirty="0">
                <a:solidFill>
                  <a:srgbClr val="112950"/>
                </a:solidFill>
                <a:latin typeface="Arial" panose="020B0604020202020204" pitchFamily="34" charset="0"/>
                <a:cs typeface="Arial" panose="020B0604020202020204" pitchFamily="34" charset="0"/>
              </a:rPr>
              <a:t>ОРГАНИЗАЦИЯ ПОДКОНТРОЛЬНАЯ ПВТ И НАЦБАНКУ, ОБЪЕДИНЯЮЩАЯ ФУНКЦИИ БАНКА И КРИПТОБИРЖИ</a:t>
            </a:r>
            <a:endParaRPr lang="ru-RU" sz="1400" b="1"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8B7DEF1-7F09-5F12-5C13-A10BEE5B7CDE}"/>
              </a:ext>
            </a:extLst>
          </p:cNvPr>
          <p:cNvSpPr txBox="1"/>
          <p:nvPr/>
        </p:nvSpPr>
        <p:spPr>
          <a:xfrm>
            <a:off x="711046" y="3249120"/>
            <a:ext cx="4543128" cy="1374735"/>
          </a:xfrm>
          <a:prstGeom prst="rect">
            <a:avLst/>
          </a:prstGeom>
          <a:noFill/>
        </p:spPr>
        <p:txBody>
          <a:bodyPr wrap="square" rtlCol="0" anchor="b">
            <a:spAutoFit/>
          </a:bodyPr>
          <a:lstStyle/>
          <a:p>
            <a:pPr>
              <a:lnSpc>
                <a:spcPts val="2000"/>
              </a:lnSpc>
            </a:pPr>
            <a:r>
              <a:rPr lang="ru-RU" b="1" dirty="0">
                <a:solidFill>
                  <a:srgbClr val="112950"/>
                </a:solidFill>
                <a:latin typeface="Arial" panose="020B0604020202020204" pitchFamily="34" charset="0"/>
                <a:cs typeface="Arial" panose="020B0604020202020204" pitchFamily="34" charset="0"/>
              </a:rPr>
              <a:t>ЕДИНЫЙ БАНК ДЛЯ РУБЛЕЙ </a:t>
            </a:r>
            <a:br>
              <a:rPr lang="ru-RU" b="1" dirty="0">
                <a:solidFill>
                  <a:srgbClr val="112950"/>
                </a:solidFill>
                <a:latin typeface="Arial" panose="020B0604020202020204" pitchFamily="34" charset="0"/>
                <a:cs typeface="Arial" panose="020B0604020202020204" pitchFamily="34" charset="0"/>
              </a:rPr>
            </a:br>
            <a:r>
              <a:rPr lang="ru-RU" b="1" dirty="0">
                <a:solidFill>
                  <a:srgbClr val="112950"/>
                </a:solidFill>
                <a:latin typeface="Arial" panose="020B0604020202020204" pitchFamily="34" charset="0"/>
                <a:cs typeface="Arial" panose="020B0604020202020204" pitchFamily="34" charset="0"/>
              </a:rPr>
              <a:t>И ТОКЕНОВ, В Т. Ч. КРИПТОВАЛЮТ, КАРТЫ ДЛЯ ОПЛАТЫ ЦИФРОВЫМИ АКТИВАМИ, КРЕДИТЫ ПОД ЗАЛОГ ТОКЕНОВ</a:t>
            </a:r>
          </a:p>
        </p:txBody>
      </p:sp>
    </p:spTree>
    <p:extLst>
      <p:ext uri="{BB962C8B-B14F-4D97-AF65-F5344CB8AC3E}">
        <p14:creationId xmlns:p14="http://schemas.microsoft.com/office/powerpoint/2010/main" val="94779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Человеческое лицо, мультфильм, снимок экрана, человек">
            <a:extLst>
              <a:ext uri="{FF2B5EF4-FFF2-40B4-BE49-F238E27FC236}">
                <a16:creationId xmlns:a16="http://schemas.microsoft.com/office/drawing/2014/main" id="{A71C6F6B-114E-510D-01D2-941B8A85D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834"/>
            <a:ext cx="12192000" cy="6885577"/>
          </a:xfrm>
          <a:prstGeom prst="rect">
            <a:avLst/>
          </a:prstGeom>
        </p:spPr>
      </p:pic>
      <p:sp>
        <p:nvSpPr>
          <p:cNvPr id="6" name="TextBox 5">
            <a:extLst>
              <a:ext uri="{FF2B5EF4-FFF2-40B4-BE49-F238E27FC236}">
                <a16:creationId xmlns:a16="http://schemas.microsoft.com/office/drawing/2014/main" id="{CC8251E6-3148-2C81-2713-9F38D2A7E14E}"/>
              </a:ext>
            </a:extLst>
          </p:cNvPr>
          <p:cNvSpPr txBox="1"/>
          <p:nvPr/>
        </p:nvSpPr>
        <p:spPr>
          <a:xfrm>
            <a:off x="1309871" y="5932074"/>
            <a:ext cx="10089136" cy="461665"/>
          </a:xfrm>
          <a:prstGeom prst="rect">
            <a:avLst/>
          </a:prstGeom>
          <a:noFill/>
        </p:spPr>
        <p:txBody>
          <a:bodyPr wrap="square" rtlCol="0">
            <a:spAutoFit/>
          </a:bodyPr>
          <a:lstStyle/>
          <a:p>
            <a:r>
              <a:rPr lang="ru-RU" sz="2400" b="1" dirty="0">
                <a:solidFill>
                  <a:srgbClr val="0068FF"/>
                </a:solidFill>
                <a:latin typeface="Arial" panose="020B0604020202020204" pitchFamily="34" charset="0"/>
                <a:cs typeface="Arial" panose="020B0604020202020204" pitchFamily="34" charset="0"/>
              </a:rPr>
              <a:t>ПУСТЬ НАВЫКИ СТАНУТ ШАГОМ К ВАШЕМУ БЛАГОПОЛУЧИЮ!</a:t>
            </a:r>
          </a:p>
        </p:txBody>
      </p:sp>
      <p:sp>
        <p:nvSpPr>
          <p:cNvPr id="8" name="TextBox 7">
            <a:extLst>
              <a:ext uri="{FF2B5EF4-FFF2-40B4-BE49-F238E27FC236}">
                <a16:creationId xmlns:a16="http://schemas.microsoft.com/office/drawing/2014/main" id="{FF345D63-8047-91EB-8134-C07CAF800BEE}"/>
              </a:ext>
            </a:extLst>
          </p:cNvPr>
          <p:cNvSpPr txBox="1"/>
          <p:nvPr/>
        </p:nvSpPr>
        <p:spPr>
          <a:xfrm>
            <a:off x="2925536" y="1435367"/>
            <a:ext cx="1550125" cy="584775"/>
          </a:xfrm>
          <a:prstGeom prst="rect">
            <a:avLst/>
          </a:prstGeom>
          <a:noFill/>
        </p:spPr>
        <p:txBody>
          <a:bodyPr wrap="square" rtlCol="0">
            <a:spAutoFit/>
          </a:bodyPr>
          <a:lstStyle/>
          <a:p>
            <a:pPr algn="ctr"/>
            <a:r>
              <a:rPr lang="ru-RU" sz="3200" b="1" spc="120" dirty="0">
                <a:solidFill>
                  <a:schemeClr val="bg1"/>
                </a:solidFill>
                <a:latin typeface="Arial" panose="020B0604020202020204" pitchFamily="34" charset="0"/>
                <a:cs typeface="Arial" panose="020B0604020202020204" pitchFamily="34" charset="0"/>
              </a:rPr>
              <a:t>ВАНЯ</a:t>
            </a:r>
          </a:p>
        </p:txBody>
      </p:sp>
      <p:sp>
        <p:nvSpPr>
          <p:cNvPr id="9" name="TextBox 8">
            <a:extLst>
              <a:ext uri="{FF2B5EF4-FFF2-40B4-BE49-F238E27FC236}">
                <a16:creationId xmlns:a16="http://schemas.microsoft.com/office/drawing/2014/main" id="{28BB4433-8504-8BFD-FB36-28D209346A4F}"/>
              </a:ext>
            </a:extLst>
          </p:cNvPr>
          <p:cNvSpPr txBox="1"/>
          <p:nvPr/>
        </p:nvSpPr>
        <p:spPr>
          <a:xfrm>
            <a:off x="6408965" y="1435366"/>
            <a:ext cx="1550125" cy="584775"/>
          </a:xfrm>
          <a:prstGeom prst="rect">
            <a:avLst/>
          </a:prstGeom>
          <a:noFill/>
        </p:spPr>
        <p:txBody>
          <a:bodyPr wrap="square" rtlCol="0">
            <a:spAutoFit/>
          </a:bodyPr>
          <a:lstStyle/>
          <a:p>
            <a:pPr algn="ctr"/>
            <a:r>
              <a:rPr lang="ru-RU" sz="3200" b="1" spc="120" dirty="0">
                <a:solidFill>
                  <a:schemeClr val="bg1"/>
                </a:solidFill>
                <a:latin typeface="Arial" panose="020B0604020202020204" pitchFamily="34" charset="0"/>
                <a:cs typeface="Arial" panose="020B0604020202020204" pitchFamily="34" charset="0"/>
              </a:rPr>
              <a:t>МАМА</a:t>
            </a:r>
          </a:p>
        </p:txBody>
      </p:sp>
      <p:sp>
        <p:nvSpPr>
          <p:cNvPr id="10" name="TextBox 9">
            <a:extLst>
              <a:ext uri="{FF2B5EF4-FFF2-40B4-BE49-F238E27FC236}">
                <a16:creationId xmlns:a16="http://schemas.microsoft.com/office/drawing/2014/main" id="{ABB9190E-1311-3E8D-57AC-8BD189670084}"/>
              </a:ext>
            </a:extLst>
          </p:cNvPr>
          <p:cNvSpPr txBox="1"/>
          <p:nvPr/>
        </p:nvSpPr>
        <p:spPr>
          <a:xfrm>
            <a:off x="9892394" y="1435366"/>
            <a:ext cx="1550125" cy="584775"/>
          </a:xfrm>
          <a:prstGeom prst="rect">
            <a:avLst/>
          </a:prstGeom>
          <a:noFill/>
        </p:spPr>
        <p:txBody>
          <a:bodyPr wrap="square" rtlCol="0">
            <a:spAutoFit/>
          </a:bodyPr>
          <a:lstStyle/>
          <a:p>
            <a:pPr algn="ctr"/>
            <a:r>
              <a:rPr lang="ru-RU" sz="3200" b="1" spc="120" dirty="0">
                <a:solidFill>
                  <a:schemeClr val="bg1"/>
                </a:solidFill>
                <a:latin typeface="Arial" panose="020B0604020202020204" pitchFamily="34" charset="0"/>
                <a:cs typeface="Arial" panose="020B0604020202020204" pitchFamily="34" charset="0"/>
              </a:rPr>
              <a:t>СОНЯ</a:t>
            </a:r>
          </a:p>
        </p:txBody>
      </p:sp>
      <p:sp>
        <p:nvSpPr>
          <p:cNvPr id="11" name="TextBox 10">
            <a:extLst>
              <a:ext uri="{FF2B5EF4-FFF2-40B4-BE49-F238E27FC236}">
                <a16:creationId xmlns:a16="http://schemas.microsoft.com/office/drawing/2014/main" id="{33C8EBEC-C989-7C2F-CD63-67FF71A0C2BA}"/>
              </a:ext>
            </a:extLst>
          </p:cNvPr>
          <p:cNvSpPr txBox="1"/>
          <p:nvPr/>
        </p:nvSpPr>
        <p:spPr>
          <a:xfrm>
            <a:off x="0" y="265139"/>
            <a:ext cx="12192000" cy="782060"/>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ЗНАКОМЬТЕСЬ: НАША КОМАНДА!</a:t>
            </a:r>
          </a:p>
        </p:txBody>
      </p:sp>
      <p:sp>
        <p:nvSpPr>
          <p:cNvPr id="12" name="TextBox 11">
            <a:extLst>
              <a:ext uri="{FF2B5EF4-FFF2-40B4-BE49-F238E27FC236}">
                <a16:creationId xmlns:a16="http://schemas.microsoft.com/office/drawing/2014/main" id="{27EE8815-4E1C-A7FA-C906-5BBD0D1580A5}"/>
              </a:ext>
            </a:extLst>
          </p:cNvPr>
          <p:cNvSpPr txBox="1"/>
          <p:nvPr/>
        </p:nvSpPr>
        <p:spPr>
          <a:xfrm>
            <a:off x="1149618" y="4879291"/>
            <a:ext cx="3197411" cy="587853"/>
          </a:xfrm>
          <a:prstGeom prst="rect">
            <a:avLst/>
          </a:prstGeom>
          <a:noFill/>
        </p:spPr>
        <p:txBody>
          <a:bodyPr wrap="square" rtlCol="0" anchor="ctr">
            <a:spAutoFit/>
          </a:bodyPr>
          <a:lstStyle/>
          <a:p>
            <a:pPr algn="ctr">
              <a:lnSpc>
                <a:spcPts val="1900"/>
              </a:lnSpc>
            </a:pPr>
            <a:r>
              <a:rPr lang="ru-RU" sz="1600" b="1" dirty="0">
                <a:solidFill>
                  <a:srgbClr val="112950"/>
                </a:solidFill>
                <a:latin typeface="Arial" panose="020B0604020202020204" pitchFamily="34" charset="0"/>
                <a:cs typeface="Arial" panose="020B0604020202020204" pitchFamily="34" charset="0"/>
              </a:rPr>
              <a:t>ИМПУЛЬСИВНЫЙ, </a:t>
            </a:r>
          </a:p>
          <a:p>
            <a:pPr algn="ctr">
              <a:lnSpc>
                <a:spcPts val="1900"/>
              </a:lnSpc>
            </a:pPr>
            <a:r>
              <a:rPr lang="ru-RU" sz="1600" b="1" dirty="0">
                <a:solidFill>
                  <a:srgbClr val="112950"/>
                </a:solidFill>
                <a:latin typeface="Arial" panose="020B0604020202020204" pitchFamily="34" charset="0"/>
                <a:cs typeface="Arial" panose="020B0604020202020204" pitchFamily="34" charset="0"/>
              </a:rPr>
              <a:t>МЕЧТАЕТ ОБ ИНВЕСТИЦИЯХ</a:t>
            </a:r>
            <a:endParaRPr lang="ru-RU" sz="1200" b="1" dirty="0">
              <a:solidFill>
                <a:srgbClr val="11295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1512D47-432C-1710-4C43-4AD6EDC7C2BC}"/>
              </a:ext>
            </a:extLst>
          </p:cNvPr>
          <p:cNvSpPr txBox="1"/>
          <p:nvPr/>
        </p:nvSpPr>
        <p:spPr>
          <a:xfrm>
            <a:off x="4607646" y="4761566"/>
            <a:ext cx="3197411" cy="823302"/>
          </a:xfrm>
          <a:prstGeom prst="rect">
            <a:avLst/>
          </a:prstGeom>
          <a:noFill/>
        </p:spPr>
        <p:txBody>
          <a:bodyPr wrap="square" rtlCol="0" anchor="ctr">
            <a:spAutoFit/>
          </a:bodyPr>
          <a:lstStyle/>
          <a:p>
            <a:pPr algn="ctr">
              <a:lnSpc>
                <a:spcPts val="1900"/>
              </a:lnSpc>
            </a:pPr>
            <a:r>
              <a:rPr lang="ru-RU" sz="1600" b="1" dirty="0">
                <a:solidFill>
                  <a:srgbClr val="112950"/>
                </a:solidFill>
                <a:latin typeface="Arial" panose="020B0604020202020204" pitchFamily="34" charset="0"/>
                <a:cs typeface="Arial" panose="020B0604020202020204" pitchFamily="34" charset="0"/>
              </a:rPr>
              <a:t>IT-СПЕЦИАЛИСТ В БАНКЕ, ГИД В МИРЕ ЦИФРОВЫХ ФИНАНСОВ</a:t>
            </a:r>
            <a:endParaRPr lang="ru-RU" sz="1200" b="1" dirty="0">
              <a:solidFill>
                <a:srgbClr val="1129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7F42658-32B1-A99D-91A7-9B9F321ED913}"/>
              </a:ext>
            </a:extLst>
          </p:cNvPr>
          <p:cNvSpPr txBox="1"/>
          <p:nvPr/>
        </p:nvSpPr>
        <p:spPr>
          <a:xfrm>
            <a:off x="8065674" y="4883394"/>
            <a:ext cx="3197411" cy="579646"/>
          </a:xfrm>
          <a:prstGeom prst="rect">
            <a:avLst/>
          </a:prstGeom>
          <a:noFill/>
        </p:spPr>
        <p:txBody>
          <a:bodyPr wrap="square" rtlCol="0" anchor="ctr">
            <a:spAutoFit/>
          </a:bodyPr>
          <a:lstStyle/>
          <a:p>
            <a:pPr algn="ctr">
              <a:lnSpc>
                <a:spcPts val="1900"/>
              </a:lnSpc>
            </a:pPr>
            <a:r>
              <a:rPr lang="ru-RU" sz="1600" b="1" dirty="0">
                <a:solidFill>
                  <a:srgbClr val="112950"/>
                </a:solidFill>
                <a:latin typeface="Arial" panose="020B0604020202020204" pitchFamily="34" charset="0"/>
                <a:cs typeface="Arial" panose="020B0604020202020204" pitchFamily="34" charset="0"/>
              </a:rPr>
              <a:t>ОТВЕТСТВЕННАЯ, </a:t>
            </a:r>
          </a:p>
          <a:p>
            <a:pPr algn="ctr">
              <a:lnSpc>
                <a:spcPts val="1900"/>
              </a:lnSpc>
            </a:pPr>
            <a:r>
              <a:rPr lang="ru-RU" sz="1600" b="1" dirty="0">
                <a:solidFill>
                  <a:srgbClr val="112950"/>
                </a:solidFill>
                <a:latin typeface="Arial" panose="020B0604020202020204" pitchFamily="34" charset="0"/>
                <a:cs typeface="Arial" panose="020B0604020202020204" pitchFamily="34" charset="0"/>
              </a:rPr>
              <a:t>ВЕДЕТ УЧЕТ, КОПИТ</a:t>
            </a:r>
            <a:endParaRPr lang="ru-RU" sz="1200" b="1"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372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аниме, текст, человек&#10;&#10;Контент, сгенерированный ИИ, может содержать ошибки.">
            <a:extLst>
              <a:ext uri="{FF2B5EF4-FFF2-40B4-BE49-F238E27FC236}">
                <a16:creationId xmlns:a16="http://schemas.microsoft.com/office/drawing/2014/main" id="{D8873AE9-05B6-3FEA-2257-2F35A5D0BC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1965923-29ED-DF09-C7A7-A30BA7666561}"/>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ЦИФРОВОЙ РУБЛЬ</a:t>
            </a:r>
          </a:p>
        </p:txBody>
      </p:sp>
      <p:sp>
        <p:nvSpPr>
          <p:cNvPr id="7" name="TextBox 6">
            <a:extLst>
              <a:ext uri="{FF2B5EF4-FFF2-40B4-BE49-F238E27FC236}">
                <a16:creationId xmlns:a16="http://schemas.microsoft.com/office/drawing/2014/main" id="{F87F61BA-803A-BE4A-60AA-C056E12B5C23}"/>
              </a:ext>
            </a:extLst>
          </p:cNvPr>
          <p:cNvSpPr txBox="1"/>
          <p:nvPr/>
        </p:nvSpPr>
        <p:spPr>
          <a:xfrm>
            <a:off x="435429" y="3310793"/>
            <a:ext cx="3846286" cy="734240"/>
          </a:xfrm>
          <a:prstGeom prst="rect">
            <a:avLst/>
          </a:prstGeom>
          <a:noFill/>
        </p:spPr>
        <p:txBody>
          <a:bodyPr wrap="square" rtlCol="0" anchor="b">
            <a:spAutoFit/>
          </a:bodyPr>
          <a:lstStyle/>
          <a:p>
            <a:pPr algn="ctr">
              <a:lnSpc>
                <a:spcPts val="2600"/>
              </a:lnSpc>
            </a:pPr>
            <a:r>
              <a:rPr lang="ru-RU" sz="2000" b="1" dirty="0">
                <a:solidFill>
                  <a:schemeClr val="bg1"/>
                </a:solidFill>
                <a:latin typeface="Arial" panose="020B0604020202020204" pitchFamily="34" charset="0"/>
                <a:cs typeface="Arial" panose="020B0604020202020204" pitchFamily="34" charset="0"/>
              </a:rPr>
              <a:t>НЕ ОТМЕНЯЕТ НАЛИЧНЫЕ И КАРТЫ, А ДОПОЛНЯЕТ ИХ</a:t>
            </a:r>
          </a:p>
        </p:txBody>
      </p:sp>
      <p:sp>
        <p:nvSpPr>
          <p:cNvPr id="8" name="TextBox 7">
            <a:extLst>
              <a:ext uri="{FF2B5EF4-FFF2-40B4-BE49-F238E27FC236}">
                <a16:creationId xmlns:a16="http://schemas.microsoft.com/office/drawing/2014/main" id="{11EDCB83-458D-741B-122A-8545523B46C9}"/>
              </a:ext>
            </a:extLst>
          </p:cNvPr>
          <p:cNvSpPr txBox="1"/>
          <p:nvPr/>
        </p:nvSpPr>
        <p:spPr>
          <a:xfrm>
            <a:off x="2496458" y="5623267"/>
            <a:ext cx="2732314" cy="844334"/>
          </a:xfrm>
          <a:prstGeom prst="rect">
            <a:avLst/>
          </a:prstGeom>
          <a:noFill/>
        </p:spPr>
        <p:txBody>
          <a:bodyPr wrap="square" rtlCol="0">
            <a:spAutoFit/>
          </a:bodyPr>
          <a:lstStyle/>
          <a:p>
            <a:pPr>
              <a:lnSpc>
                <a:spcPts val="2000"/>
              </a:lnSpc>
            </a:pPr>
            <a:r>
              <a:rPr lang="ru-RU" sz="1600" b="1" dirty="0">
                <a:solidFill>
                  <a:srgbClr val="0068FF"/>
                </a:solidFill>
                <a:latin typeface="Arial" panose="020B0604020202020204" pitchFamily="34" charset="0"/>
                <a:cs typeface="Arial" panose="020B0604020202020204" pitchFamily="34" charset="0"/>
              </a:rPr>
              <a:t>ЦИФРОВОЙ РУБЛЬ – ВАШ НАДЕЖНЫЙ КОШЕЛЕК БУДУЩЕГО</a:t>
            </a:r>
          </a:p>
        </p:txBody>
      </p:sp>
      <p:sp>
        <p:nvSpPr>
          <p:cNvPr id="9" name="TextBox 8">
            <a:extLst>
              <a:ext uri="{FF2B5EF4-FFF2-40B4-BE49-F238E27FC236}">
                <a16:creationId xmlns:a16="http://schemas.microsoft.com/office/drawing/2014/main" id="{6B78E772-5A20-508A-7561-E74B3407D22A}"/>
              </a:ext>
            </a:extLst>
          </p:cNvPr>
          <p:cNvSpPr txBox="1"/>
          <p:nvPr/>
        </p:nvSpPr>
        <p:spPr>
          <a:xfrm>
            <a:off x="550389" y="1622430"/>
            <a:ext cx="3559627" cy="938719"/>
          </a:xfrm>
          <a:prstGeom prst="rect">
            <a:avLst/>
          </a:prstGeom>
          <a:noFill/>
        </p:spPr>
        <p:txBody>
          <a:bodyPr wrap="square" rtlCol="0" anchor="b">
            <a:spAutoFit/>
          </a:bodyPr>
          <a:lstStyle/>
          <a:p>
            <a:pPr algn="ctr">
              <a:lnSpc>
                <a:spcPts val="2200"/>
              </a:lnSpc>
            </a:pPr>
            <a:r>
              <a:rPr lang="ru-RU" sz="2000" b="1" dirty="0">
                <a:solidFill>
                  <a:srgbClr val="112950"/>
                </a:solidFill>
                <a:latin typeface="Arial" panose="020B0604020202020204" pitchFamily="34" charset="0"/>
                <a:cs typeface="Arial" panose="020B0604020202020204" pitchFamily="34" charset="0"/>
              </a:rPr>
              <a:t>ЦИФРОВАЯ ЗАПИСЬ НА СЧЕТЕ В СИСТЕМЕ НАЦИОНАЛЬНОГО БАНКА</a:t>
            </a:r>
            <a:endParaRPr lang="ru-RU" sz="1600" b="1"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7A16D59-65A8-C813-C0C1-11037B567BE6}"/>
              </a:ext>
            </a:extLst>
          </p:cNvPr>
          <p:cNvSpPr txBox="1"/>
          <p:nvPr/>
        </p:nvSpPr>
        <p:spPr>
          <a:xfrm>
            <a:off x="8120319" y="1717501"/>
            <a:ext cx="3690481" cy="1202893"/>
          </a:xfrm>
          <a:prstGeom prst="rect">
            <a:avLst/>
          </a:prstGeom>
          <a:noFill/>
        </p:spPr>
        <p:txBody>
          <a:bodyPr wrap="square" rtlCol="0" anchor="b">
            <a:spAutoFit/>
          </a:bodyPr>
          <a:lstStyle/>
          <a:p>
            <a:pPr algn="ctr">
              <a:lnSpc>
                <a:spcPts val="2200"/>
              </a:lnSpc>
            </a:pPr>
            <a:r>
              <a:rPr lang="ru-RU" b="1" dirty="0">
                <a:solidFill>
                  <a:srgbClr val="112950"/>
                </a:solidFill>
                <a:latin typeface="Arial" panose="020B0604020202020204" pitchFamily="34" charset="0"/>
                <a:cs typeface="Arial" panose="020B0604020202020204" pitchFamily="34" charset="0"/>
              </a:rPr>
              <a:t>СОЧЕТАЕТ СКОРОСТЬ И УДОБСТВО БЕЗНАЛИЧНЫХ ДЕНЕГ С АБСОЛЮТНОЙ НАДЕЖНОСТЬЮ</a:t>
            </a:r>
            <a:endParaRPr lang="ru-RU" sz="1400" b="1"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37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снимок экрана, мультфильм, Человеческое лицо&#10;&#10;Контент, сгенерированный ИИ, может содержать ошибки.">
            <a:extLst>
              <a:ext uri="{FF2B5EF4-FFF2-40B4-BE49-F238E27FC236}">
                <a16:creationId xmlns:a16="http://schemas.microsoft.com/office/drawing/2014/main" id="{472272AA-1587-E25D-561A-08CC0B001D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29F6CC3-D049-21C4-C403-5E4993B04BBC}"/>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ГЛАВНЫЕ ВЫВОДЫ ПУТЕШЕСТВИЯ</a:t>
            </a:r>
          </a:p>
        </p:txBody>
      </p:sp>
      <p:sp>
        <p:nvSpPr>
          <p:cNvPr id="7" name="TextBox 6">
            <a:extLst>
              <a:ext uri="{FF2B5EF4-FFF2-40B4-BE49-F238E27FC236}">
                <a16:creationId xmlns:a16="http://schemas.microsoft.com/office/drawing/2014/main" id="{6306EA21-0FFF-D08B-351B-3D22455A280D}"/>
              </a:ext>
            </a:extLst>
          </p:cNvPr>
          <p:cNvSpPr txBox="1"/>
          <p:nvPr/>
        </p:nvSpPr>
        <p:spPr>
          <a:xfrm>
            <a:off x="4420261" y="6217222"/>
            <a:ext cx="6825672" cy="331373"/>
          </a:xfrm>
          <a:prstGeom prst="rect">
            <a:avLst/>
          </a:prstGeom>
          <a:noFill/>
        </p:spPr>
        <p:txBody>
          <a:bodyPr wrap="square" rtlCol="0">
            <a:spAutoFit/>
          </a:bodyPr>
          <a:lstStyle/>
          <a:p>
            <a:pPr>
              <a:lnSpc>
                <a:spcPts val="2000"/>
              </a:lnSpc>
            </a:pPr>
            <a:r>
              <a:rPr lang="ru-RU" sz="1600" b="1" dirty="0">
                <a:solidFill>
                  <a:srgbClr val="0068FF"/>
                </a:solidFill>
                <a:latin typeface="Arial" panose="020B0604020202020204" pitchFamily="34" charset="0"/>
                <a:cs typeface="Arial" panose="020B0604020202020204" pitchFamily="34" charset="0"/>
              </a:rPr>
              <a:t>БУДЬТЕ ГРАМОТНЫМИ, БУДЬТЕ ЗАЩИЩЕНЫ! </a:t>
            </a:r>
          </a:p>
        </p:txBody>
      </p:sp>
      <p:sp>
        <p:nvSpPr>
          <p:cNvPr id="9" name="TextBox 8">
            <a:extLst>
              <a:ext uri="{FF2B5EF4-FFF2-40B4-BE49-F238E27FC236}">
                <a16:creationId xmlns:a16="http://schemas.microsoft.com/office/drawing/2014/main" id="{EEEA0424-2480-BC6E-F7D2-9244393C2DAE}"/>
              </a:ext>
            </a:extLst>
          </p:cNvPr>
          <p:cNvSpPr txBox="1"/>
          <p:nvPr/>
        </p:nvSpPr>
        <p:spPr>
          <a:xfrm>
            <a:off x="8445730" y="1470807"/>
            <a:ext cx="2487090" cy="632737"/>
          </a:xfrm>
          <a:prstGeom prst="rect">
            <a:avLst/>
          </a:prstGeom>
          <a:noFill/>
        </p:spPr>
        <p:txBody>
          <a:bodyPr wrap="square" rtlCol="0" anchor="b">
            <a:spAutoFit/>
          </a:bodyPr>
          <a:lstStyle/>
          <a:p>
            <a:pPr>
              <a:lnSpc>
                <a:spcPts val="2200"/>
              </a:lnSpc>
            </a:pPr>
            <a:r>
              <a:rPr lang="ru-RU" sz="1600" b="1" dirty="0">
                <a:solidFill>
                  <a:srgbClr val="112950"/>
                </a:solidFill>
                <a:latin typeface="Arial" panose="020B0604020202020204" pitchFamily="34" charset="0"/>
                <a:cs typeface="Arial" panose="020B0604020202020204" pitchFamily="34" charset="0"/>
              </a:rPr>
              <a:t>БЕЗОПАСНОСТЬ – ЭТО ПРИВЫЧКА</a:t>
            </a:r>
            <a:endParaRPr lang="ru-RU" sz="1200" b="1"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5792DFF-22E3-6EEC-BE43-1D437868E5BA}"/>
              </a:ext>
            </a:extLst>
          </p:cNvPr>
          <p:cNvSpPr txBox="1"/>
          <p:nvPr/>
        </p:nvSpPr>
        <p:spPr>
          <a:xfrm>
            <a:off x="4632364" y="1468951"/>
            <a:ext cx="2680858" cy="632736"/>
          </a:xfrm>
          <a:prstGeom prst="rect">
            <a:avLst/>
          </a:prstGeom>
          <a:noFill/>
        </p:spPr>
        <p:txBody>
          <a:bodyPr wrap="square" rtlCol="0" anchor="b">
            <a:spAutoFit/>
          </a:bodyPr>
          <a:lstStyle/>
          <a:p>
            <a:pPr>
              <a:lnSpc>
                <a:spcPts val="2200"/>
              </a:lnSpc>
            </a:pPr>
            <a:r>
              <a:rPr lang="ru-RU" sz="1600" b="1" dirty="0">
                <a:solidFill>
                  <a:srgbClr val="112950"/>
                </a:solidFill>
                <a:latin typeface="Arial" panose="020B0604020202020204" pitchFamily="34" charset="0"/>
                <a:cs typeface="Arial" panose="020B0604020202020204" pitchFamily="34" charset="0"/>
              </a:rPr>
              <a:t>ДИСЦИПЛИНА + СМЕЛОСТЬ</a:t>
            </a:r>
            <a:endParaRPr lang="ru-RU" sz="1200" b="1" dirty="0">
              <a:solidFill>
                <a:srgbClr val="11295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01D5F7D-75B7-523A-ACBF-9A8F32318095}"/>
              </a:ext>
            </a:extLst>
          </p:cNvPr>
          <p:cNvSpPr txBox="1"/>
          <p:nvPr/>
        </p:nvSpPr>
        <p:spPr>
          <a:xfrm>
            <a:off x="797426" y="3975402"/>
            <a:ext cx="3038500" cy="632737"/>
          </a:xfrm>
          <a:prstGeom prst="rect">
            <a:avLst/>
          </a:prstGeom>
          <a:noFill/>
        </p:spPr>
        <p:txBody>
          <a:bodyPr wrap="square" rtlCol="0" anchor="b">
            <a:spAutoFit/>
          </a:bodyPr>
          <a:lstStyle/>
          <a:p>
            <a:pPr>
              <a:lnSpc>
                <a:spcPts val="2200"/>
              </a:lnSpc>
            </a:pPr>
            <a:r>
              <a:rPr lang="ru-RU" sz="1600" b="1" dirty="0">
                <a:solidFill>
                  <a:srgbClr val="112950"/>
                </a:solidFill>
                <a:latin typeface="Arial" panose="020B0604020202020204" pitchFamily="34" charset="0"/>
                <a:cs typeface="Arial" panose="020B0604020202020204" pitchFamily="34" charset="0"/>
              </a:rPr>
              <a:t>ПОСЛЕДНЕЕ </a:t>
            </a:r>
            <a:br>
              <a:rPr lang="ru-RU" sz="1600" b="1" dirty="0">
                <a:solidFill>
                  <a:srgbClr val="112950"/>
                </a:solidFill>
                <a:latin typeface="Arial" panose="020B0604020202020204" pitchFamily="34" charset="0"/>
                <a:cs typeface="Arial" panose="020B0604020202020204" pitchFamily="34" charset="0"/>
              </a:rPr>
            </a:br>
            <a:r>
              <a:rPr lang="ru-RU" sz="1600" b="1" dirty="0">
                <a:solidFill>
                  <a:srgbClr val="112950"/>
                </a:solidFill>
                <a:latin typeface="Arial" panose="020B0604020202020204" pitchFamily="34" charset="0"/>
                <a:cs typeface="Arial" panose="020B0604020202020204" pitchFamily="34" charset="0"/>
              </a:rPr>
              <a:t>СЛОВО – ЗА ВАМИ</a:t>
            </a:r>
            <a:endParaRPr lang="ru-RU" sz="1200" b="1" dirty="0">
              <a:solidFill>
                <a:srgbClr val="11295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E508E73-FE17-E6E6-C1EE-13F611172B54}"/>
              </a:ext>
            </a:extLst>
          </p:cNvPr>
          <p:cNvSpPr txBox="1"/>
          <p:nvPr/>
        </p:nvSpPr>
        <p:spPr>
          <a:xfrm>
            <a:off x="4705004" y="3968335"/>
            <a:ext cx="1704109" cy="632737"/>
          </a:xfrm>
          <a:prstGeom prst="rect">
            <a:avLst/>
          </a:prstGeom>
          <a:noFill/>
        </p:spPr>
        <p:txBody>
          <a:bodyPr wrap="square" rtlCol="0" anchor="b">
            <a:spAutoFit/>
          </a:bodyPr>
          <a:lstStyle/>
          <a:p>
            <a:pPr>
              <a:lnSpc>
                <a:spcPts val="2200"/>
              </a:lnSpc>
            </a:pPr>
            <a:r>
              <a:rPr lang="ru-RU" sz="1600" b="1" dirty="0">
                <a:solidFill>
                  <a:srgbClr val="112950"/>
                </a:solidFill>
                <a:latin typeface="Arial" panose="020B0604020202020204" pitchFamily="34" charset="0"/>
                <a:cs typeface="Arial" panose="020B0604020202020204" pitchFamily="34" charset="0"/>
              </a:rPr>
              <a:t>БУДУЩЕЕ </a:t>
            </a:r>
            <a:br>
              <a:rPr lang="ru-RU" sz="1600" b="1" dirty="0">
                <a:solidFill>
                  <a:srgbClr val="112950"/>
                </a:solidFill>
                <a:latin typeface="Arial" panose="020B0604020202020204" pitchFamily="34" charset="0"/>
                <a:cs typeface="Arial" panose="020B0604020202020204" pitchFamily="34" charset="0"/>
              </a:rPr>
            </a:br>
            <a:r>
              <a:rPr lang="ru-RU" sz="1600" b="1" dirty="0">
                <a:solidFill>
                  <a:srgbClr val="112950"/>
                </a:solidFill>
                <a:latin typeface="Arial" panose="020B0604020202020204" pitchFamily="34" charset="0"/>
                <a:cs typeface="Arial" panose="020B0604020202020204" pitchFamily="34" charset="0"/>
              </a:rPr>
              <a:t>УЖЕ РЯДОМ</a:t>
            </a:r>
            <a:endParaRPr lang="ru-RU" sz="1200" b="1" dirty="0">
              <a:solidFill>
                <a:srgbClr val="11295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9A3837D-4157-3E91-236E-2B318680B699}"/>
              </a:ext>
            </a:extLst>
          </p:cNvPr>
          <p:cNvSpPr txBox="1"/>
          <p:nvPr/>
        </p:nvSpPr>
        <p:spPr>
          <a:xfrm>
            <a:off x="748541" y="1605258"/>
            <a:ext cx="2219103" cy="350609"/>
          </a:xfrm>
          <a:prstGeom prst="rect">
            <a:avLst/>
          </a:prstGeom>
          <a:noFill/>
        </p:spPr>
        <p:txBody>
          <a:bodyPr wrap="square" rtlCol="0" anchor="b">
            <a:spAutoFit/>
          </a:bodyPr>
          <a:lstStyle/>
          <a:p>
            <a:pPr algn="ctr">
              <a:lnSpc>
                <a:spcPts val="2200"/>
              </a:lnSpc>
            </a:pPr>
            <a:r>
              <a:rPr lang="ru-RU" sz="1600" b="1" dirty="0">
                <a:solidFill>
                  <a:srgbClr val="112950"/>
                </a:solidFill>
                <a:latin typeface="Arial" panose="020B0604020202020204" pitchFamily="34" charset="0"/>
                <a:cs typeface="Arial" panose="020B0604020202020204" pitchFamily="34" charset="0"/>
              </a:rPr>
              <a:t>ЗНАНИЯ = ЗАЩИТА</a:t>
            </a:r>
            <a:endParaRPr lang="ru-RU" sz="1200" b="1" dirty="0">
              <a:solidFill>
                <a:srgbClr val="1129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A0759B0-968D-CA17-FC43-0CD9933A6CF9}"/>
              </a:ext>
            </a:extLst>
          </p:cNvPr>
          <p:cNvSpPr txBox="1"/>
          <p:nvPr/>
        </p:nvSpPr>
        <p:spPr>
          <a:xfrm>
            <a:off x="8518008" y="2501334"/>
            <a:ext cx="3009350" cy="464038"/>
          </a:xfrm>
          <a:prstGeom prst="rect">
            <a:avLst/>
          </a:prstGeom>
          <a:noFill/>
        </p:spPr>
        <p:txBody>
          <a:bodyPr wrap="square" rtlCol="0" anchor="b">
            <a:spAutoFit/>
          </a:bodyPr>
          <a:lstStyle/>
          <a:p>
            <a:pPr algn="ctr">
              <a:lnSpc>
                <a:spcPts val="1500"/>
              </a:lnSpc>
            </a:pPr>
            <a:r>
              <a:rPr lang="ru-RU" sz="1200" b="1" dirty="0">
                <a:solidFill>
                  <a:srgbClr val="112950"/>
                </a:solidFill>
                <a:latin typeface="Arial" panose="020B0604020202020204" pitchFamily="34" charset="0"/>
                <a:cs typeface="Arial" panose="020B0604020202020204" pitchFamily="34" charset="0"/>
              </a:rPr>
              <a:t>СЛОЖНЫЕ ПАРОЛИ, 2FA, ПРОВЕРКА ССЫЛОК</a:t>
            </a:r>
            <a:endParaRPr lang="ru-RU" sz="1050" b="1" dirty="0">
              <a:solidFill>
                <a:srgbClr val="11295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CA5894A-3044-843C-D70D-CD620E8D1B08}"/>
              </a:ext>
            </a:extLst>
          </p:cNvPr>
          <p:cNvSpPr txBox="1"/>
          <p:nvPr/>
        </p:nvSpPr>
        <p:spPr>
          <a:xfrm>
            <a:off x="5042256" y="2531863"/>
            <a:ext cx="2270966" cy="464038"/>
          </a:xfrm>
          <a:prstGeom prst="rect">
            <a:avLst/>
          </a:prstGeom>
          <a:noFill/>
        </p:spPr>
        <p:txBody>
          <a:bodyPr wrap="square" rtlCol="0" anchor="b">
            <a:spAutoFit/>
          </a:bodyPr>
          <a:lstStyle/>
          <a:p>
            <a:pPr algn="ctr">
              <a:lnSpc>
                <a:spcPts val="1500"/>
              </a:lnSpc>
            </a:pPr>
            <a:r>
              <a:rPr lang="ru-RU" sz="1200" b="1" dirty="0">
                <a:solidFill>
                  <a:srgbClr val="112950"/>
                </a:solidFill>
                <a:latin typeface="Arial" panose="020B0604020202020204" pitchFamily="34" charset="0"/>
                <a:cs typeface="Arial" panose="020B0604020202020204" pitchFamily="34" charset="0"/>
              </a:rPr>
              <a:t>КОНТРОЛИРУЙТЕ ТРАТЫ </a:t>
            </a:r>
            <a:br>
              <a:rPr lang="ru-RU" sz="1200" b="1" dirty="0">
                <a:solidFill>
                  <a:srgbClr val="112950"/>
                </a:solidFill>
                <a:latin typeface="Arial" panose="020B0604020202020204" pitchFamily="34" charset="0"/>
                <a:cs typeface="Arial" panose="020B0604020202020204" pitchFamily="34" charset="0"/>
              </a:rPr>
            </a:br>
            <a:r>
              <a:rPr lang="ru-RU" sz="1200" b="1" dirty="0">
                <a:solidFill>
                  <a:srgbClr val="112950"/>
                </a:solidFill>
                <a:latin typeface="Arial" panose="020B0604020202020204" pitchFamily="34" charset="0"/>
                <a:cs typeface="Arial" panose="020B0604020202020204" pitchFamily="34" charset="0"/>
              </a:rPr>
              <a:t>И НЕ БОЙТЕСЬ НОВОГО</a:t>
            </a:r>
            <a:endParaRPr lang="ru-RU" sz="1050" b="1" dirty="0">
              <a:solidFill>
                <a:srgbClr val="11295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8D8059B-D28F-7824-5666-9807E5B366FF}"/>
              </a:ext>
            </a:extLst>
          </p:cNvPr>
          <p:cNvSpPr txBox="1"/>
          <p:nvPr/>
        </p:nvSpPr>
        <p:spPr>
          <a:xfrm>
            <a:off x="855519" y="5037012"/>
            <a:ext cx="2921327" cy="464038"/>
          </a:xfrm>
          <a:prstGeom prst="rect">
            <a:avLst/>
          </a:prstGeom>
          <a:noFill/>
        </p:spPr>
        <p:txBody>
          <a:bodyPr wrap="square" rtlCol="0" anchor="b">
            <a:spAutoFit/>
          </a:bodyPr>
          <a:lstStyle/>
          <a:p>
            <a:pPr algn="ctr">
              <a:lnSpc>
                <a:spcPts val="1500"/>
              </a:lnSpc>
            </a:pPr>
            <a:r>
              <a:rPr lang="ru-RU" sz="1200" b="1" dirty="0">
                <a:solidFill>
                  <a:srgbClr val="112950"/>
                </a:solidFill>
                <a:latin typeface="Arial" panose="020B0604020202020204" pitchFamily="34" charset="0"/>
                <a:cs typeface="Arial" panose="020B0604020202020204" pitchFamily="34" charset="0"/>
              </a:rPr>
              <a:t>ТЕХНОЛОГИИ СОВЕТУЮТ, </a:t>
            </a:r>
            <a:br>
              <a:rPr lang="ru-RU" sz="1200" b="1" dirty="0">
                <a:solidFill>
                  <a:srgbClr val="112950"/>
                </a:solidFill>
                <a:latin typeface="Arial" panose="020B0604020202020204" pitchFamily="34" charset="0"/>
                <a:cs typeface="Arial" panose="020B0604020202020204" pitchFamily="34" charset="0"/>
              </a:rPr>
            </a:br>
            <a:r>
              <a:rPr lang="ru-RU" sz="1200" b="1" dirty="0">
                <a:solidFill>
                  <a:srgbClr val="112950"/>
                </a:solidFill>
                <a:latin typeface="Arial" panose="020B0604020202020204" pitchFamily="34" charset="0"/>
                <a:cs typeface="Arial" panose="020B0604020202020204" pitchFamily="34" charset="0"/>
              </a:rPr>
              <a:t>НО РЕШЕНИЕ ПРИНИМАЕТЕ ВЫ</a:t>
            </a:r>
            <a:endParaRPr lang="ru-RU" sz="1050" b="1" dirty="0">
              <a:solidFill>
                <a:srgbClr val="11295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D6CD9D2-9822-A0EA-D89B-036C11950D8D}"/>
              </a:ext>
            </a:extLst>
          </p:cNvPr>
          <p:cNvSpPr txBox="1"/>
          <p:nvPr/>
        </p:nvSpPr>
        <p:spPr>
          <a:xfrm>
            <a:off x="4632364" y="4994809"/>
            <a:ext cx="3265715" cy="656398"/>
          </a:xfrm>
          <a:prstGeom prst="rect">
            <a:avLst/>
          </a:prstGeom>
          <a:noFill/>
        </p:spPr>
        <p:txBody>
          <a:bodyPr wrap="square" rtlCol="0" anchor="b">
            <a:spAutoFit/>
          </a:bodyPr>
          <a:lstStyle/>
          <a:p>
            <a:pPr algn="ctr">
              <a:lnSpc>
                <a:spcPts val="1500"/>
              </a:lnSpc>
            </a:pPr>
            <a:r>
              <a:rPr lang="ru-RU" sz="1200" b="1" dirty="0">
                <a:solidFill>
                  <a:srgbClr val="112950"/>
                </a:solidFill>
                <a:latin typeface="Arial" panose="020B0604020202020204" pitchFamily="34" charset="0"/>
                <a:cs typeface="Arial" panose="020B0604020202020204" pitchFamily="34" charset="0"/>
              </a:rPr>
              <a:t>БЛОКЧЕЙН, ИИ, ЦИФРОВЫЕ ВАЛЮТЫ – РАЗБЕРИТЕСЬ В ОСНОВАХ СЕГОДНЯ, ЧТОБЫ БЫТЬ УВЕРЕННЫМ ЗАВТРА</a:t>
            </a:r>
            <a:endParaRPr lang="ru-RU" sz="1050" b="1" dirty="0">
              <a:solidFill>
                <a:srgbClr val="11295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2BAD3A9-8580-CF38-1B54-5F667A65D694}"/>
              </a:ext>
            </a:extLst>
          </p:cNvPr>
          <p:cNvSpPr txBox="1"/>
          <p:nvPr/>
        </p:nvSpPr>
        <p:spPr>
          <a:xfrm>
            <a:off x="1028206" y="2435683"/>
            <a:ext cx="2680858" cy="656398"/>
          </a:xfrm>
          <a:prstGeom prst="rect">
            <a:avLst/>
          </a:prstGeom>
          <a:noFill/>
        </p:spPr>
        <p:txBody>
          <a:bodyPr wrap="square" rtlCol="0" anchor="b">
            <a:spAutoFit/>
          </a:bodyPr>
          <a:lstStyle/>
          <a:p>
            <a:pPr algn="ctr">
              <a:lnSpc>
                <a:spcPts val="1500"/>
              </a:lnSpc>
            </a:pPr>
            <a:r>
              <a:rPr lang="ru-RU" sz="1200" b="1" dirty="0">
                <a:solidFill>
                  <a:srgbClr val="112950"/>
                </a:solidFill>
                <a:latin typeface="Arial" panose="020B0604020202020204" pitchFamily="34" charset="0"/>
                <a:cs typeface="Arial" panose="020B0604020202020204" pitchFamily="34" charset="0"/>
              </a:rPr>
              <a:t>ПОНИМАНИЕ ЦИФРОВЫХ ИНСТРУМЕНТОВ ПРЕВРАЩАЕТ ИХ В ПОМОЩНИКОВ</a:t>
            </a:r>
            <a:endParaRPr lang="ru-RU" sz="1050" b="1"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933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аниме, Мультфильм, иллюстрация, Анимация&#10;&#10;Контент, сгенерированный ИИ, может содержать ошибки.">
            <a:extLst>
              <a:ext uri="{FF2B5EF4-FFF2-40B4-BE49-F238E27FC236}">
                <a16:creationId xmlns:a16="http://schemas.microsoft.com/office/drawing/2014/main" id="{469C2E0D-7FC7-32E3-79C5-4EBCD8CDA5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2D3FABB-793D-411A-B2B7-F6D4025B4C61}"/>
              </a:ext>
            </a:extLst>
          </p:cNvPr>
          <p:cNvSpPr txBox="1"/>
          <p:nvPr/>
        </p:nvSpPr>
        <p:spPr>
          <a:xfrm>
            <a:off x="2303153" y="950027"/>
            <a:ext cx="7585694" cy="401457"/>
          </a:xfrm>
          <a:prstGeom prst="rect">
            <a:avLst/>
          </a:prstGeom>
          <a:noFill/>
        </p:spPr>
        <p:txBody>
          <a:bodyPr wrap="square" rtlCol="0">
            <a:spAutoFit/>
          </a:bodyPr>
          <a:lstStyle/>
          <a:p>
            <a:pPr algn="ctr">
              <a:lnSpc>
                <a:spcPts val="2000"/>
              </a:lnSpc>
            </a:pPr>
            <a:r>
              <a:rPr lang="ru-RU" sz="3700" b="1" dirty="0">
                <a:solidFill>
                  <a:srgbClr val="0068FF"/>
                </a:solidFill>
                <a:latin typeface="Arial" panose="020B0604020202020204" pitchFamily="34" charset="0"/>
                <a:cs typeface="Arial" panose="020B0604020202020204" pitchFamily="34" charset="0"/>
              </a:rPr>
              <a:t>СПАСИБО ЗА ВНИМАНИЕ!!!</a:t>
            </a:r>
          </a:p>
        </p:txBody>
      </p:sp>
    </p:spTree>
    <p:extLst>
      <p:ext uri="{BB962C8B-B14F-4D97-AF65-F5344CB8AC3E}">
        <p14:creationId xmlns:p14="http://schemas.microsoft.com/office/powerpoint/2010/main" val="1190156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иллюстрация, снимок экрана, Анимация, Мультфильм&#10;&#10;Контент, сгенерированный ИИ, может содержать ошибки.">
            <a:extLst>
              <a:ext uri="{FF2B5EF4-FFF2-40B4-BE49-F238E27FC236}">
                <a16:creationId xmlns:a16="http://schemas.microsoft.com/office/drawing/2014/main" id="{FDA69B7B-7C44-75B1-D097-ED9324FB76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C95CB8B-0068-AB61-0BF0-AE995C66818B}"/>
              </a:ext>
            </a:extLst>
          </p:cNvPr>
          <p:cNvSpPr txBox="1"/>
          <p:nvPr/>
        </p:nvSpPr>
        <p:spPr>
          <a:xfrm>
            <a:off x="0" y="258676"/>
            <a:ext cx="12192000" cy="856543"/>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ДОРОЖНАЯ</a:t>
            </a:r>
            <a:r>
              <a:rPr lang="ru-RU" sz="4000" b="1" dirty="0">
                <a:ln w="9525">
                  <a:noFill/>
                </a:ln>
                <a:solidFill>
                  <a:srgbClr val="112950"/>
                </a:solidFill>
                <a:latin typeface="Arial" panose="020B0604020202020204" pitchFamily="34" charset="0"/>
                <a:cs typeface="Arial" panose="020B0604020202020204" pitchFamily="34" charset="0"/>
              </a:rPr>
              <a:t> КАРТА</a:t>
            </a:r>
          </a:p>
        </p:txBody>
      </p:sp>
      <p:sp>
        <p:nvSpPr>
          <p:cNvPr id="7" name="TextBox 6">
            <a:extLst>
              <a:ext uri="{FF2B5EF4-FFF2-40B4-BE49-F238E27FC236}">
                <a16:creationId xmlns:a16="http://schemas.microsoft.com/office/drawing/2014/main" id="{5D16BFFC-D957-B250-C858-58A23D48AD2B}"/>
              </a:ext>
            </a:extLst>
          </p:cNvPr>
          <p:cNvSpPr txBox="1"/>
          <p:nvPr/>
        </p:nvSpPr>
        <p:spPr>
          <a:xfrm>
            <a:off x="945243" y="2858956"/>
            <a:ext cx="2108201" cy="335989"/>
          </a:xfrm>
          <a:prstGeom prst="rect">
            <a:avLst/>
          </a:prstGeom>
          <a:noFill/>
        </p:spPr>
        <p:txBody>
          <a:bodyPr wrap="square" rtlCol="0" anchor="ctr">
            <a:spAutoFit/>
          </a:bodyPr>
          <a:lstStyle/>
          <a:p>
            <a:pPr algn="ctr">
              <a:lnSpc>
                <a:spcPts val="1900"/>
              </a:lnSpc>
            </a:pPr>
            <a:r>
              <a:rPr lang="ru-RU" sz="1600" b="1" dirty="0">
                <a:solidFill>
                  <a:schemeClr val="bg1"/>
                </a:solidFill>
                <a:latin typeface="Arial" panose="020B0604020202020204" pitchFamily="34" charset="0"/>
                <a:cs typeface="Arial" panose="020B0604020202020204" pitchFamily="34" charset="0"/>
              </a:rPr>
              <a:t>БАНК В </a:t>
            </a:r>
            <a:r>
              <a:rPr lang="ru-RU" sz="1600" b="1" spc="-60" dirty="0">
                <a:solidFill>
                  <a:schemeClr val="bg1"/>
                </a:solidFill>
                <a:latin typeface="Arial" panose="020B0604020202020204" pitchFamily="34" charset="0"/>
                <a:cs typeface="Arial" panose="020B0604020202020204" pitchFamily="34" charset="0"/>
              </a:rPr>
              <a:t>КАРМАНЕ</a:t>
            </a:r>
            <a:endParaRPr lang="ru-RU" sz="1200" b="1" spc="-6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228DB75-AF76-9F1B-4CC0-30827789BBA1}"/>
              </a:ext>
            </a:extLst>
          </p:cNvPr>
          <p:cNvSpPr txBox="1"/>
          <p:nvPr/>
        </p:nvSpPr>
        <p:spPr>
          <a:xfrm>
            <a:off x="2999016" y="5135614"/>
            <a:ext cx="2302327" cy="579646"/>
          </a:xfrm>
          <a:prstGeom prst="rect">
            <a:avLst/>
          </a:prstGeom>
          <a:noFill/>
        </p:spPr>
        <p:txBody>
          <a:bodyPr wrap="square" rtlCol="0" anchor="ctr">
            <a:spAutoFit/>
          </a:bodyPr>
          <a:lstStyle/>
          <a:p>
            <a:pPr algn="ctr">
              <a:lnSpc>
                <a:spcPts val="1900"/>
              </a:lnSpc>
            </a:pPr>
            <a:r>
              <a:rPr lang="ru-RU" sz="1600" b="1" spc="-60" dirty="0">
                <a:solidFill>
                  <a:schemeClr val="bg1"/>
                </a:solidFill>
                <a:latin typeface="Arial" panose="020B0604020202020204" pitchFamily="34" charset="0"/>
                <a:cs typeface="Arial" panose="020B0604020202020204" pitchFamily="34" charset="0"/>
              </a:rPr>
              <a:t>БЫСТРЫЕ И </a:t>
            </a:r>
            <a:br>
              <a:rPr lang="ru-RU" sz="1600" b="1" spc="-60" dirty="0">
                <a:solidFill>
                  <a:schemeClr val="bg1"/>
                </a:solidFill>
                <a:latin typeface="Arial" panose="020B0604020202020204" pitchFamily="34" charset="0"/>
                <a:cs typeface="Arial" panose="020B0604020202020204" pitchFamily="34" charset="0"/>
              </a:rPr>
            </a:br>
            <a:r>
              <a:rPr lang="ru-RU" sz="1600" b="1" spc="-60" dirty="0">
                <a:solidFill>
                  <a:schemeClr val="bg1"/>
                </a:solidFill>
                <a:latin typeface="Arial" panose="020B0604020202020204" pitchFamily="34" charset="0"/>
                <a:cs typeface="Arial" panose="020B0604020202020204" pitchFamily="34" charset="0"/>
              </a:rPr>
              <a:t>УДОБНЫЕ ПЛАТЕЖИ</a:t>
            </a:r>
            <a:endParaRPr lang="ru-RU" sz="1200" b="1" spc="-6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2D6030-A5A1-DADA-A620-28C4126354DB}"/>
              </a:ext>
            </a:extLst>
          </p:cNvPr>
          <p:cNvSpPr txBox="1"/>
          <p:nvPr/>
        </p:nvSpPr>
        <p:spPr>
          <a:xfrm>
            <a:off x="4364265" y="2701264"/>
            <a:ext cx="2108201" cy="579646"/>
          </a:xfrm>
          <a:prstGeom prst="rect">
            <a:avLst/>
          </a:prstGeom>
          <a:noFill/>
        </p:spPr>
        <p:txBody>
          <a:bodyPr wrap="square" rtlCol="0" anchor="ctr">
            <a:spAutoFit/>
          </a:bodyPr>
          <a:lstStyle/>
          <a:p>
            <a:pPr algn="ctr">
              <a:lnSpc>
                <a:spcPts val="1900"/>
              </a:lnSpc>
            </a:pPr>
            <a:r>
              <a:rPr lang="ru-RU" sz="1600" b="1" spc="-60" dirty="0">
                <a:solidFill>
                  <a:schemeClr val="bg1"/>
                </a:solidFill>
                <a:latin typeface="Arial" panose="020B0604020202020204" pitchFamily="34" charset="0"/>
                <a:cs typeface="Arial" panose="020B0604020202020204" pitchFamily="34" charset="0"/>
              </a:rPr>
              <a:t>УМНЫЕ ПОМОЩНИКИ</a:t>
            </a:r>
            <a:endParaRPr lang="ru-RU" sz="1200" b="1" spc="-6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56A8F83-B67A-8459-816C-DCBC8231C6F3}"/>
              </a:ext>
            </a:extLst>
          </p:cNvPr>
          <p:cNvSpPr txBox="1"/>
          <p:nvPr/>
        </p:nvSpPr>
        <p:spPr>
          <a:xfrm>
            <a:off x="6290672" y="5224935"/>
            <a:ext cx="2108201" cy="579646"/>
          </a:xfrm>
          <a:prstGeom prst="rect">
            <a:avLst/>
          </a:prstGeom>
          <a:noFill/>
        </p:spPr>
        <p:txBody>
          <a:bodyPr wrap="square" rtlCol="0" anchor="ctr">
            <a:spAutoFit/>
          </a:bodyPr>
          <a:lstStyle/>
          <a:p>
            <a:pPr algn="ctr">
              <a:lnSpc>
                <a:spcPts val="1900"/>
              </a:lnSpc>
            </a:pPr>
            <a:r>
              <a:rPr lang="ru-RU" sz="1600" b="1" spc="-60" dirty="0">
                <a:solidFill>
                  <a:schemeClr val="bg1"/>
                </a:solidFill>
                <a:latin typeface="Arial" panose="020B0604020202020204" pitchFamily="34" charset="0"/>
                <a:cs typeface="Arial" panose="020B0604020202020204" pitchFamily="34" charset="0"/>
              </a:rPr>
              <a:t>ЗА КУЛИСАМИ ТЕХНОЛОГИЙ</a:t>
            </a:r>
            <a:endParaRPr lang="ru-RU" sz="1200" b="1" spc="-6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D76F379-4A08-4160-4F1B-248B3280A518}"/>
              </a:ext>
            </a:extLst>
          </p:cNvPr>
          <p:cNvSpPr txBox="1"/>
          <p:nvPr/>
        </p:nvSpPr>
        <p:spPr>
          <a:xfrm>
            <a:off x="7956549" y="2849354"/>
            <a:ext cx="2108201" cy="579646"/>
          </a:xfrm>
          <a:prstGeom prst="rect">
            <a:avLst/>
          </a:prstGeom>
          <a:noFill/>
        </p:spPr>
        <p:txBody>
          <a:bodyPr wrap="square" rtlCol="0" anchor="ctr">
            <a:spAutoFit/>
          </a:bodyPr>
          <a:lstStyle/>
          <a:p>
            <a:pPr algn="ctr">
              <a:lnSpc>
                <a:spcPts val="1900"/>
              </a:lnSpc>
            </a:pPr>
            <a:r>
              <a:rPr lang="ru-RU" sz="1600" b="1" spc="-60" dirty="0">
                <a:solidFill>
                  <a:schemeClr val="bg1"/>
                </a:solidFill>
                <a:latin typeface="Arial" panose="020B0604020202020204" pitchFamily="34" charset="0"/>
                <a:cs typeface="Arial" panose="020B0604020202020204" pitchFamily="34" charset="0"/>
              </a:rPr>
              <a:t>ИИ НА СТРАЖЕ </a:t>
            </a:r>
          </a:p>
          <a:p>
            <a:pPr algn="ctr">
              <a:lnSpc>
                <a:spcPts val="1900"/>
              </a:lnSpc>
            </a:pPr>
            <a:r>
              <a:rPr lang="ru-RU" sz="1600" b="1" spc="-60" dirty="0">
                <a:solidFill>
                  <a:schemeClr val="bg1"/>
                </a:solidFill>
                <a:latin typeface="Arial" panose="020B0604020202020204" pitchFamily="34" charset="0"/>
                <a:cs typeface="Arial" panose="020B0604020202020204" pitchFamily="34" charset="0"/>
              </a:rPr>
              <a:t>ВАШИХ ДЕНЕГ</a:t>
            </a:r>
            <a:endParaRPr lang="ru-RU" sz="1200" b="1" spc="-6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94CAE3C-86D1-FC89-CE0C-7CB7EDCFA8CA}"/>
              </a:ext>
            </a:extLst>
          </p:cNvPr>
          <p:cNvSpPr txBox="1"/>
          <p:nvPr/>
        </p:nvSpPr>
        <p:spPr>
          <a:xfrm>
            <a:off x="9307286" y="5268478"/>
            <a:ext cx="2091871" cy="579646"/>
          </a:xfrm>
          <a:prstGeom prst="rect">
            <a:avLst/>
          </a:prstGeom>
          <a:noFill/>
        </p:spPr>
        <p:txBody>
          <a:bodyPr wrap="square" rtlCol="0" anchor="ctr">
            <a:spAutoFit/>
          </a:bodyPr>
          <a:lstStyle/>
          <a:p>
            <a:pPr algn="ctr">
              <a:lnSpc>
                <a:spcPts val="1900"/>
              </a:lnSpc>
            </a:pPr>
            <a:r>
              <a:rPr lang="ru-RU" sz="1600" b="1" spc="-60" dirty="0">
                <a:solidFill>
                  <a:schemeClr val="bg1"/>
                </a:solidFill>
                <a:latin typeface="Arial" panose="020B0604020202020204" pitchFamily="34" charset="0"/>
                <a:cs typeface="Arial" panose="020B0604020202020204" pitchFamily="34" charset="0"/>
              </a:rPr>
              <a:t>КИБЕР</a:t>
            </a:r>
          </a:p>
          <a:p>
            <a:pPr algn="ctr">
              <a:lnSpc>
                <a:spcPts val="1900"/>
              </a:lnSpc>
            </a:pPr>
            <a:r>
              <a:rPr lang="ru-RU" sz="1600" b="1" spc="-60" dirty="0">
                <a:solidFill>
                  <a:schemeClr val="bg1"/>
                </a:solidFill>
                <a:latin typeface="Arial" panose="020B0604020202020204" pitchFamily="34" charset="0"/>
                <a:cs typeface="Arial" panose="020B0604020202020204" pitchFamily="34" charset="0"/>
              </a:rPr>
              <a:t>БЕЗОПАСНОСТЬ</a:t>
            </a:r>
            <a:endParaRPr lang="ru-RU" sz="1200" b="1" spc="-6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A54A5E8-EF61-45E1-4779-2AB347B78022}"/>
              </a:ext>
            </a:extLst>
          </p:cNvPr>
          <p:cNvSpPr txBox="1"/>
          <p:nvPr/>
        </p:nvSpPr>
        <p:spPr>
          <a:xfrm>
            <a:off x="2477406" y="6134605"/>
            <a:ext cx="2699656" cy="335989"/>
          </a:xfrm>
          <a:prstGeom prst="rect">
            <a:avLst/>
          </a:prstGeom>
          <a:noFill/>
        </p:spPr>
        <p:txBody>
          <a:bodyPr wrap="square" rtlCol="0" anchor="ctr">
            <a:spAutoFit/>
          </a:bodyPr>
          <a:lstStyle/>
          <a:p>
            <a:pPr algn="ctr">
              <a:lnSpc>
                <a:spcPts val="1900"/>
              </a:lnSpc>
            </a:pPr>
            <a:r>
              <a:rPr lang="ru-RU" b="1" spc="-60" dirty="0">
                <a:solidFill>
                  <a:srgbClr val="0068FF"/>
                </a:solidFill>
                <a:latin typeface="Arial" panose="020B0604020202020204" pitchFamily="34" charset="0"/>
                <a:cs typeface="Arial" panose="020B0604020202020204" pitchFamily="34" charset="0"/>
              </a:rPr>
              <a:t>И ЭТО ЕЩЕ НЕ ВСЕ…</a:t>
            </a:r>
            <a:endParaRPr lang="ru-RU" sz="1400" b="1" spc="-60" dirty="0">
              <a:solidFill>
                <a:srgbClr val="0068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97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Изображение выглядит как человек, одежда, Человеческое лицо, Мультфильм&#10;&#10;Контент, сгенерированный ИИ, может содержать ошибки.">
            <a:extLst>
              <a:ext uri="{FF2B5EF4-FFF2-40B4-BE49-F238E27FC236}">
                <a16:creationId xmlns:a16="http://schemas.microsoft.com/office/drawing/2014/main" id="{412F00C0-7F05-FB2A-7F96-257657D29F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35EA9BD-ED8B-EFE5-FF9B-3F217B46A7EF}"/>
              </a:ext>
            </a:extLst>
          </p:cNvPr>
          <p:cNvSpPr txBox="1"/>
          <p:nvPr/>
        </p:nvSpPr>
        <p:spPr>
          <a:xfrm>
            <a:off x="-58723" y="115579"/>
            <a:ext cx="12192000" cy="1200329"/>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ОНЛАЙН-БАНК: </a:t>
            </a:r>
          </a:p>
          <a:p>
            <a:pPr algn="ctr"/>
            <a:r>
              <a:rPr lang="ru-RU" sz="3600" b="1" dirty="0">
                <a:ln w="9525">
                  <a:noFill/>
                </a:ln>
                <a:solidFill>
                  <a:srgbClr val="112950"/>
                </a:solidFill>
                <a:latin typeface="Arial" panose="020B0604020202020204" pitchFamily="34" charset="0"/>
                <a:cs typeface="Arial" panose="020B0604020202020204" pitchFamily="34" charset="0"/>
              </a:rPr>
              <a:t>КОМАНДНЫЙ ЦЕНТР ДЛЯ ВАШИХ ДЕНЕГ</a:t>
            </a:r>
          </a:p>
        </p:txBody>
      </p:sp>
      <p:sp>
        <p:nvSpPr>
          <p:cNvPr id="8" name="TextBox 7">
            <a:extLst>
              <a:ext uri="{FF2B5EF4-FFF2-40B4-BE49-F238E27FC236}">
                <a16:creationId xmlns:a16="http://schemas.microsoft.com/office/drawing/2014/main" id="{0E2F555D-87EC-594F-060F-7494EC3BF7C4}"/>
              </a:ext>
            </a:extLst>
          </p:cNvPr>
          <p:cNvSpPr txBox="1"/>
          <p:nvPr/>
        </p:nvSpPr>
        <p:spPr>
          <a:xfrm>
            <a:off x="4693194" y="3225083"/>
            <a:ext cx="4411618" cy="1310615"/>
          </a:xfrm>
          <a:prstGeom prst="rect">
            <a:avLst/>
          </a:prstGeom>
          <a:noFill/>
        </p:spPr>
        <p:txBody>
          <a:bodyPr wrap="square" rtlCol="0" anchor="ctr">
            <a:spAutoFit/>
          </a:bodyPr>
          <a:lstStyle/>
          <a:p>
            <a:pPr indent="108000">
              <a:lnSpc>
                <a:spcPts val="1900"/>
              </a:lnSpc>
              <a:buFont typeface="Arial" panose="020B0604020202020204" pitchFamily="34" charset="0"/>
              <a:buChar char="•"/>
            </a:pPr>
            <a:endParaRPr lang="ru-RU" sz="1600" b="1" spc="-40" dirty="0">
              <a:solidFill>
                <a:srgbClr val="112950"/>
              </a:solidFill>
              <a:latin typeface="Arial" panose="020B0604020202020204" pitchFamily="34" charset="0"/>
              <a:cs typeface="Arial" panose="020B0604020202020204" pitchFamily="34" charset="0"/>
            </a:endParaRP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БЛОКИРОВКА В СЧИТАННЫЕ МИНУТЫ</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УСТАНОВКА ЛИМИТОВ НА ОПЕРАЦИИ</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ИСПОЛЬЗОВАНИЕ БИОМЕТРИИ</a:t>
            </a:r>
          </a:p>
          <a:p>
            <a:pPr>
              <a:lnSpc>
                <a:spcPts val="1900"/>
              </a:lnSpc>
            </a:pPr>
            <a:endParaRPr lang="ru-RU" sz="1600" b="1" spc="-40" dirty="0">
              <a:solidFill>
                <a:srgbClr val="11295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BEFCC03-D2E0-37A0-0C2A-2AC147EFA6D7}"/>
              </a:ext>
            </a:extLst>
          </p:cNvPr>
          <p:cNvSpPr txBox="1"/>
          <p:nvPr/>
        </p:nvSpPr>
        <p:spPr>
          <a:xfrm>
            <a:off x="9858978" y="1736485"/>
            <a:ext cx="2048179" cy="1374735"/>
          </a:xfrm>
          <a:prstGeom prst="rect">
            <a:avLst/>
          </a:prstGeom>
          <a:noFill/>
        </p:spPr>
        <p:txBody>
          <a:bodyPr wrap="square" rtlCol="0" anchor="ctr">
            <a:spAutoFit/>
          </a:bodyPr>
          <a:lstStyle/>
          <a:p>
            <a:pPr algn="ctr">
              <a:lnSpc>
                <a:spcPts val="2000"/>
              </a:lnSpc>
            </a:pPr>
            <a:r>
              <a:rPr lang="ru-RU" b="1" spc="-60" dirty="0">
                <a:solidFill>
                  <a:srgbClr val="0068FF"/>
                </a:solidFill>
                <a:latin typeface="Arial" panose="020B0604020202020204" pitchFamily="34" charset="0"/>
                <a:cs typeface="Arial" panose="020B0604020202020204" pitchFamily="34" charset="0"/>
              </a:rPr>
              <a:t>ТЕПЕРЬ БАНК ВСЕГДА ПОД РУКОЙ – </a:t>
            </a:r>
            <a:br>
              <a:rPr lang="ru-RU" b="1" spc="-60" dirty="0">
                <a:solidFill>
                  <a:srgbClr val="0068FF"/>
                </a:solidFill>
                <a:latin typeface="Arial" panose="020B0604020202020204" pitchFamily="34" charset="0"/>
                <a:cs typeface="Arial" panose="020B0604020202020204" pitchFamily="34" charset="0"/>
              </a:rPr>
            </a:br>
            <a:r>
              <a:rPr lang="ru-RU" b="1" spc="-60" dirty="0">
                <a:solidFill>
                  <a:srgbClr val="0068FF"/>
                </a:solidFill>
                <a:latin typeface="Arial" panose="020B0604020202020204" pitchFamily="34" charset="0"/>
                <a:cs typeface="Arial" panose="020B0604020202020204" pitchFamily="34" charset="0"/>
              </a:rPr>
              <a:t>В ВАШЕМ СМАРТФОНЕ</a:t>
            </a:r>
            <a:endParaRPr lang="ru-RU" sz="1400" b="1" spc="-60" dirty="0">
              <a:solidFill>
                <a:srgbClr val="0068F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0A10589-D69C-E05D-F91E-E3DBCE547C7A}"/>
              </a:ext>
            </a:extLst>
          </p:cNvPr>
          <p:cNvSpPr txBox="1"/>
          <p:nvPr/>
        </p:nvSpPr>
        <p:spPr>
          <a:xfrm>
            <a:off x="6178796" y="1691984"/>
            <a:ext cx="3329876" cy="1066959"/>
          </a:xfrm>
          <a:prstGeom prst="rect">
            <a:avLst/>
          </a:prstGeom>
          <a:noFill/>
        </p:spPr>
        <p:txBody>
          <a:bodyPr wrap="square" rtlCol="0" anchor="ctr">
            <a:spAutoFit/>
          </a:bodyPr>
          <a:lstStyle/>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СМОТРЕТЬ БАЛАНС</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ОПЛАЧИВАТЬ ПОКУПКИ</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ПЕРЕВОДИТЬ ДЕНЬГИ</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ПОПОЛНЯТЬ СЧЕТ</a:t>
            </a:r>
          </a:p>
        </p:txBody>
      </p:sp>
      <p:sp>
        <p:nvSpPr>
          <p:cNvPr id="13" name="TextBox 12">
            <a:extLst>
              <a:ext uri="{FF2B5EF4-FFF2-40B4-BE49-F238E27FC236}">
                <a16:creationId xmlns:a16="http://schemas.microsoft.com/office/drawing/2014/main" id="{AF6608E7-D727-FCEB-2DD6-5340E1F515CC}"/>
              </a:ext>
            </a:extLst>
          </p:cNvPr>
          <p:cNvSpPr txBox="1"/>
          <p:nvPr/>
        </p:nvSpPr>
        <p:spPr>
          <a:xfrm>
            <a:off x="5528920" y="5127424"/>
            <a:ext cx="2012703" cy="823302"/>
          </a:xfrm>
          <a:prstGeom prst="rect">
            <a:avLst/>
          </a:prstGeom>
          <a:noFill/>
        </p:spPr>
        <p:txBody>
          <a:bodyPr wrap="square" rtlCol="0" anchor="ctr">
            <a:spAutoFit/>
          </a:bodyPr>
          <a:lstStyle/>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ЦЕЛИ</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КОПИЛКИ</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ДЕПОЗИТЫ</a:t>
            </a:r>
          </a:p>
        </p:txBody>
      </p:sp>
    </p:spTree>
    <p:extLst>
      <p:ext uri="{BB962C8B-B14F-4D97-AF65-F5344CB8AC3E}">
        <p14:creationId xmlns:p14="http://schemas.microsoft.com/office/powerpoint/2010/main" val="1867078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человек, одежда, снимок экрана, улыбка&#10;&#10;Контент, сгенерированный ИИ, может содержать ошибки.">
            <a:extLst>
              <a:ext uri="{FF2B5EF4-FFF2-40B4-BE49-F238E27FC236}">
                <a16:creationId xmlns:a16="http://schemas.microsoft.com/office/drawing/2014/main" id="{90BEF655-A9C7-CD26-8D35-6FF831A3A6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EA922E2-616D-956D-9BCC-94D3C304681F}"/>
              </a:ext>
            </a:extLst>
          </p:cNvPr>
          <p:cNvSpPr txBox="1"/>
          <p:nvPr/>
        </p:nvSpPr>
        <p:spPr>
          <a:xfrm>
            <a:off x="0" y="390399"/>
            <a:ext cx="12192000" cy="782060"/>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ПРАВИЛА БЕЗОПАСНОСТИ ОНЛАЙН-БАНКА</a:t>
            </a:r>
          </a:p>
        </p:txBody>
      </p:sp>
      <p:sp>
        <p:nvSpPr>
          <p:cNvPr id="7" name="TextBox 6">
            <a:extLst>
              <a:ext uri="{FF2B5EF4-FFF2-40B4-BE49-F238E27FC236}">
                <a16:creationId xmlns:a16="http://schemas.microsoft.com/office/drawing/2014/main" id="{2F1BEAD7-644F-1581-CCF8-4FC627C42A10}"/>
              </a:ext>
            </a:extLst>
          </p:cNvPr>
          <p:cNvSpPr txBox="1"/>
          <p:nvPr/>
        </p:nvSpPr>
        <p:spPr>
          <a:xfrm>
            <a:off x="381000" y="2014830"/>
            <a:ext cx="3149599" cy="579646"/>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ОФИЦИАЛЬНЫЕ ПРИЛОЖЕНИЯ</a:t>
            </a:r>
          </a:p>
        </p:txBody>
      </p:sp>
      <p:sp>
        <p:nvSpPr>
          <p:cNvPr id="8" name="TextBox 7">
            <a:extLst>
              <a:ext uri="{FF2B5EF4-FFF2-40B4-BE49-F238E27FC236}">
                <a16:creationId xmlns:a16="http://schemas.microsoft.com/office/drawing/2014/main" id="{BEBD0097-FCE9-B005-0CBD-1F26EF7B0B49}"/>
              </a:ext>
            </a:extLst>
          </p:cNvPr>
          <p:cNvSpPr txBox="1"/>
          <p:nvPr/>
        </p:nvSpPr>
        <p:spPr>
          <a:xfrm>
            <a:off x="381000" y="3259429"/>
            <a:ext cx="3149599" cy="579646"/>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АНТИВИРУС И </a:t>
            </a:r>
            <a:br>
              <a:rPr lang="ru-RU" sz="1600" b="1" spc="-40" dirty="0">
                <a:solidFill>
                  <a:srgbClr val="112950"/>
                </a:solidFill>
                <a:latin typeface="Arial" panose="020B0604020202020204" pitchFamily="34" charset="0"/>
                <a:cs typeface="Arial" panose="020B0604020202020204" pitchFamily="34" charset="0"/>
              </a:rPr>
            </a:br>
            <a:r>
              <a:rPr lang="ru-RU" sz="1600" b="1" spc="-40" dirty="0">
                <a:solidFill>
                  <a:srgbClr val="112950"/>
                </a:solidFill>
                <a:latin typeface="Arial" panose="020B0604020202020204" pitchFamily="34" charset="0"/>
                <a:cs typeface="Arial" panose="020B0604020202020204" pitchFamily="34" charset="0"/>
              </a:rPr>
              <a:t>ОБНОВЛЕНИЯ</a:t>
            </a:r>
          </a:p>
        </p:txBody>
      </p:sp>
      <p:sp>
        <p:nvSpPr>
          <p:cNvPr id="10" name="TextBox 9">
            <a:extLst>
              <a:ext uri="{FF2B5EF4-FFF2-40B4-BE49-F238E27FC236}">
                <a16:creationId xmlns:a16="http://schemas.microsoft.com/office/drawing/2014/main" id="{48B06AEF-4C6D-655E-F359-96F0E92478DE}"/>
              </a:ext>
            </a:extLst>
          </p:cNvPr>
          <p:cNvSpPr txBox="1"/>
          <p:nvPr/>
        </p:nvSpPr>
        <p:spPr>
          <a:xfrm>
            <a:off x="747485" y="4418487"/>
            <a:ext cx="3149599" cy="823302"/>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НИКОМУ  НЕ СООБЩАЙ</a:t>
            </a:r>
          </a:p>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КОДЫ, ПАРОЛИ, </a:t>
            </a:r>
          </a:p>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ДАННЫЕ КАРТ</a:t>
            </a:r>
          </a:p>
        </p:txBody>
      </p:sp>
      <p:sp>
        <p:nvSpPr>
          <p:cNvPr id="11" name="TextBox 10">
            <a:extLst>
              <a:ext uri="{FF2B5EF4-FFF2-40B4-BE49-F238E27FC236}">
                <a16:creationId xmlns:a16="http://schemas.microsoft.com/office/drawing/2014/main" id="{C39CB51A-F13B-433E-9CBB-9449229A7849}"/>
              </a:ext>
            </a:extLst>
          </p:cNvPr>
          <p:cNvSpPr txBox="1"/>
          <p:nvPr/>
        </p:nvSpPr>
        <p:spPr>
          <a:xfrm>
            <a:off x="8819242" y="2304653"/>
            <a:ext cx="3149599" cy="335989"/>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ПРОВЕРЯЙ САЙТ</a:t>
            </a:r>
          </a:p>
        </p:txBody>
      </p:sp>
      <p:sp>
        <p:nvSpPr>
          <p:cNvPr id="13" name="TextBox 12">
            <a:extLst>
              <a:ext uri="{FF2B5EF4-FFF2-40B4-BE49-F238E27FC236}">
                <a16:creationId xmlns:a16="http://schemas.microsoft.com/office/drawing/2014/main" id="{AF050416-BD35-EE23-B799-6209D2CC0643}"/>
              </a:ext>
            </a:extLst>
          </p:cNvPr>
          <p:cNvSpPr txBox="1"/>
          <p:nvPr/>
        </p:nvSpPr>
        <p:spPr>
          <a:xfrm>
            <a:off x="8756649" y="3467340"/>
            <a:ext cx="3149599" cy="579646"/>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НЕ ВХОДИ ЧЕРЕЗ </a:t>
            </a:r>
          </a:p>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ПУБЛИЧНЫЙ WI-FI</a:t>
            </a:r>
          </a:p>
        </p:txBody>
      </p:sp>
      <p:sp>
        <p:nvSpPr>
          <p:cNvPr id="14" name="TextBox 13">
            <a:extLst>
              <a:ext uri="{FF2B5EF4-FFF2-40B4-BE49-F238E27FC236}">
                <a16:creationId xmlns:a16="http://schemas.microsoft.com/office/drawing/2014/main" id="{D6F6ABAC-D6B9-02C9-8C17-169A7704A10F}"/>
              </a:ext>
            </a:extLst>
          </p:cNvPr>
          <p:cNvSpPr txBox="1"/>
          <p:nvPr/>
        </p:nvSpPr>
        <p:spPr>
          <a:xfrm>
            <a:off x="8389256" y="4835392"/>
            <a:ext cx="3149599" cy="335989"/>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ЛИМИТЫ И 3</a:t>
            </a:r>
            <a:r>
              <a:rPr lang="en-US" sz="1600" b="1" spc="-40" dirty="0">
                <a:solidFill>
                  <a:srgbClr val="112950"/>
                </a:solidFill>
                <a:latin typeface="Arial" panose="020B0604020202020204" pitchFamily="34" charset="0"/>
                <a:cs typeface="Arial" panose="020B0604020202020204" pitchFamily="34" charset="0"/>
              </a:rPr>
              <a:t>D SECURE</a:t>
            </a:r>
            <a:endParaRPr lang="ru-RU" sz="1600" b="1" spc="-40" dirty="0">
              <a:solidFill>
                <a:srgbClr val="11295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7EEB4B7-0E3C-BA52-449F-2AF8CB9B9147}"/>
              </a:ext>
            </a:extLst>
          </p:cNvPr>
          <p:cNvSpPr txBox="1"/>
          <p:nvPr/>
        </p:nvSpPr>
        <p:spPr>
          <a:xfrm>
            <a:off x="1158496" y="6115174"/>
            <a:ext cx="10179807" cy="338554"/>
          </a:xfrm>
          <a:prstGeom prst="rect">
            <a:avLst/>
          </a:prstGeom>
          <a:noFill/>
        </p:spPr>
        <p:txBody>
          <a:bodyPr wrap="square" rtlCol="0">
            <a:spAutoFit/>
          </a:bodyPr>
          <a:lstStyle/>
          <a:p>
            <a:pPr algn="ctr"/>
            <a:r>
              <a:rPr lang="ru-RU" sz="1600" b="1" dirty="0">
                <a:solidFill>
                  <a:srgbClr val="0068FF"/>
                </a:solidFill>
                <a:latin typeface="Arial" panose="020B0604020202020204" pitchFamily="34" charset="0"/>
                <a:cs typeface="Arial" panose="020B0604020202020204" pitchFamily="34" charset="0"/>
              </a:rPr>
              <a:t>БЕЗОПАСНОСТЬ – ЭТО ПРОЦЕСС, А НЕ РАЗОВОЕ ДЕЙСТВИЕ. БУДЬТЕ ВНИМАТЕЛЬНЫ ВСЕГДА!</a:t>
            </a:r>
          </a:p>
        </p:txBody>
      </p:sp>
    </p:spTree>
    <p:extLst>
      <p:ext uri="{BB962C8B-B14F-4D97-AF65-F5344CB8AC3E}">
        <p14:creationId xmlns:p14="http://schemas.microsoft.com/office/powerpoint/2010/main" val="1029194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человек, мультфильм, Человеческое лицо&#10;&#10;Контент, сгенерированный ИИ, может содержать ошибки.">
            <a:extLst>
              <a:ext uri="{FF2B5EF4-FFF2-40B4-BE49-F238E27FC236}">
                <a16:creationId xmlns:a16="http://schemas.microsoft.com/office/drawing/2014/main" id="{A5B187E4-EF33-7B93-2162-355A401BB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BAF08-2B80-324E-BD9B-81F5B6300BF4}"/>
              </a:ext>
            </a:extLst>
          </p:cNvPr>
          <p:cNvSpPr txBox="1"/>
          <p:nvPr/>
        </p:nvSpPr>
        <p:spPr>
          <a:xfrm>
            <a:off x="0" y="390399"/>
            <a:ext cx="12192000" cy="782060"/>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ВАШИ ЦИФРОВЫЕ ПОМОЩНИКИ</a:t>
            </a:r>
          </a:p>
        </p:txBody>
      </p:sp>
      <p:sp>
        <p:nvSpPr>
          <p:cNvPr id="7" name="TextBox 6">
            <a:extLst>
              <a:ext uri="{FF2B5EF4-FFF2-40B4-BE49-F238E27FC236}">
                <a16:creationId xmlns:a16="http://schemas.microsoft.com/office/drawing/2014/main" id="{8D455387-8F86-0670-9B5A-94C2AB0E4A6B}"/>
              </a:ext>
            </a:extLst>
          </p:cNvPr>
          <p:cNvSpPr txBox="1"/>
          <p:nvPr/>
        </p:nvSpPr>
        <p:spPr>
          <a:xfrm>
            <a:off x="2603863" y="4977236"/>
            <a:ext cx="3091544" cy="579646"/>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ЭКОНОМИЯ ВРЕМЕНИ </a:t>
            </a:r>
            <a:br>
              <a:rPr lang="ru-RU" sz="1600" b="1" spc="-40" dirty="0">
                <a:solidFill>
                  <a:srgbClr val="112950"/>
                </a:solidFill>
                <a:latin typeface="Arial" panose="020B0604020202020204" pitchFamily="34" charset="0"/>
                <a:cs typeface="Arial" panose="020B0604020202020204" pitchFamily="34" charset="0"/>
              </a:rPr>
            </a:br>
            <a:r>
              <a:rPr lang="ru-RU" sz="1600" b="1" spc="-40" dirty="0">
                <a:solidFill>
                  <a:srgbClr val="112950"/>
                </a:solidFill>
                <a:latin typeface="Arial" panose="020B0604020202020204" pitchFamily="34" charset="0"/>
                <a:cs typeface="Arial" panose="020B0604020202020204" pitchFamily="34" charset="0"/>
              </a:rPr>
              <a:t>И НЕРВОВ</a:t>
            </a:r>
          </a:p>
        </p:txBody>
      </p:sp>
      <p:sp>
        <p:nvSpPr>
          <p:cNvPr id="8" name="TextBox 7">
            <a:extLst>
              <a:ext uri="{FF2B5EF4-FFF2-40B4-BE49-F238E27FC236}">
                <a16:creationId xmlns:a16="http://schemas.microsoft.com/office/drawing/2014/main" id="{05E448A1-DC6F-D3D7-209D-1E50D49248E7}"/>
              </a:ext>
            </a:extLst>
          </p:cNvPr>
          <p:cNvSpPr txBox="1"/>
          <p:nvPr/>
        </p:nvSpPr>
        <p:spPr>
          <a:xfrm>
            <a:off x="3755362" y="6145654"/>
            <a:ext cx="6244226" cy="584775"/>
          </a:xfrm>
          <a:prstGeom prst="rect">
            <a:avLst/>
          </a:prstGeom>
          <a:noFill/>
        </p:spPr>
        <p:txBody>
          <a:bodyPr wrap="square" rtlCol="0">
            <a:spAutoFit/>
          </a:bodyPr>
          <a:lstStyle/>
          <a:p>
            <a:pPr algn="ctr"/>
            <a:r>
              <a:rPr lang="ru-RU" sz="1600" b="1" dirty="0">
                <a:solidFill>
                  <a:srgbClr val="0068FF"/>
                </a:solidFill>
                <a:latin typeface="Arial" panose="020B0604020202020204" pitchFamily="34" charset="0"/>
                <a:cs typeface="Arial" panose="020B0604020202020204" pitchFamily="34" charset="0"/>
              </a:rPr>
              <a:t>ПОМОГАЮТ КОПИТЬ И УЧАТ УПРАВЛЯТЬ ФИНАНСАМИ, ДЕЛАЯ ОНЛАЙН-БАНКИНГ ЕЩЕ УДОБНЕЕ</a:t>
            </a:r>
          </a:p>
        </p:txBody>
      </p:sp>
      <p:sp>
        <p:nvSpPr>
          <p:cNvPr id="9" name="TextBox 8">
            <a:extLst>
              <a:ext uri="{FF2B5EF4-FFF2-40B4-BE49-F238E27FC236}">
                <a16:creationId xmlns:a16="http://schemas.microsoft.com/office/drawing/2014/main" id="{46D661DA-49BD-8617-A104-B3F02D3A4B28}"/>
              </a:ext>
            </a:extLst>
          </p:cNvPr>
          <p:cNvSpPr txBox="1"/>
          <p:nvPr/>
        </p:nvSpPr>
        <p:spPr>
          <a:xfrm>
            <a:off x="6344195" y="4977236"/>
            <a:ext cx="3091544" cy="579646"/>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КОНТРОЛЬ ТРАТ, АНАЛИЗ ПО КАТЕГОРИЯМ, ЛИМИТЫ</a:t>
            </a:r>
          </a:p>
        </p:txBody>
      </p:sp>
      <p:sp>
        <p:nvSpPr>
          <p:cNvPr id="2" name="TextBox 1">
            <a:extLst>
              <a:ext uri="{FF2B5EF4-FFF2-40B4-BE49-F238E27FC236}">
                <a16:creationId xmlns:a16="http://schemas.microsoft.com/office/drawing/2014/main" id="{E76C73ED-D851-1C3D-E42A-4A5D9B340D0C}"/>
              </a:ext>
            </a:extLst>
          </p:cNvPr>
          <p:cNvSpPr txBox="1"/>
          <p:nvPr/>
        </p:nvSpPr>
        <p:spPr>
          <a:xfrm>
            <a:off x="2603863" y="1835351"/>
            <a:ext cx="3091544" cy="335989"/>
          </a:xfrm>
          <a:prstGeom prst="rect">
            <a:avLst/>
          </a:prstGeom>
          <a:noFill/>
        </p:spPr>
        <p:txBody>
          <a:bodyPr wrap="square" rtlCol="0" anchor="ctr">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АВТОПЛАТЕЖИ</a:t>
            </a:r>
          </a:p>
        </p:txBody>
      </p:sp>
      <p:sp>
        <p:nvSpPr>
          <p:cNvPr id="4" name="TextBox 3">
            <a:extLst>
              <a:ext uri="{FF2B5EF4-FFF2-40B4-BE49-F238E27FC236}">
                <a16:creationId xmlns:a16="http://schemas.microsoft.com/office/drawing/2014/main" id="{7D322BB7-D5A9-35F8-69FB-B38088B2CEF3}"/>
              </a:ext>
            </a:extLst>
          </p:cNvPr>
          <p:cNvSpPr txBox="1"/>
          <p:nvPr/>
        </p:nvSpPr>
        <p:spPr>
          <a:xfrm>
            <a:off x="6344195" y="1833491"/>
            <a:ext cx="3091544" cy="335989"/>
          </a:xfrm>
          <a:prstGeom prst="rect">
            <a:avLst/>
          </a:prstGeom>
          <a:noFill/>
        </p:spPr>
        <p:txBody>
          <a:bodyPr wrap="square" rtlCol="0" anchor="ctr">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БЮДЖЕТИРОВАНИЕ</a:t>
            </a:r>
          </a:p>
        </p:txBody>
      </p:sp>
    </p:spTree>
    <p:extLst>
      <p:ext uri="{BB962C8B-B14F-4D97-AF65-F5344CB8AC3E}">
        <p14:creationId xmlns:p14="http://schemas.microsoft.com/office/powerpoint/2010/main" val="3785203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одежда, Мобильный телефон, мультфильм&#10;&#10;Контент, сгенерированный ИИ, может содержать ошибки.">
            <a:extLst>
              <a:ext uri="{FF2B5EF4-FFF2-40B4-BE49-F238E27FC236}">
                <a16:creationId xmlns:a16="http://schemas.microsoft.com/office/drawing/2014/main" id="{17026C68-9B7D-0503-B462-64A9956600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15BA4E0-2926-C215-AEBF-DE817A8213FA}"/>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БЫСТРЫЕ И УДОБНЫЕ ПЛАТЕЖИ</a:t>
            </a:r>
          </a:p>
        </p:txBody>
      </p:sp>
      <p:sp>
        <p:nvSpPr>
          <p:cNvPr id="7" name="TextBox 6">
            <a:extLst>
              <a:ext uri="{FF2B5EF4-FFF2-40B4-BE49-F238E27FC236}">
                <a16:creationId xmlns:a16="http://schemas.microsoft.com/office/drawing/2014/main" id="{E23A526D-4392-07C3-EF41-72CECDD7B69A}"/>
              </a:ext>
            </a:extLst>
          </p:cNvPr>
          <p:cNvSpPr txBox="1"/>
          <p:nvPr/>
        </p:nvSpPr>
        <p:spPr>
          <a:xfrm>
            <a:off x="628287" y="1489255"/>
            <a:ext cx="6244226" cy="588751"/>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БЕЛКАРТ </a:t>
            </a:r>
            <a:r>
              <a:rPr lang="en-US" sz="2400" b="1" spc="-40" dirty="0">
                <a:solidFill>
                  <a:srgbClr val="112950"/>
                </a:solidFill>
                <a:latin typeface="Arial" panose="020B0604020202020204" pitchFamily="34" charset="0"/>
                <a:cs typeface="Arial" panose="020B0604020202020204" pitchFamily="34" charset="0"/>
              </a:rPr>
              <a:t>PAY</a:t>
            </a:r>
            <a:r>
              <a:rPr lang="ru-RU" sz="2400" b="1" spc="-40" dirty="0">
                <a:solidFill>
                  <a:srgbClr val="112950"/>
                </a:solidFill>
                <a:latin typeface="Arial" panose="020B0604020202020204" pitchFamily="34" charset="0"/>
                <a:cs typeface="Arial" panose="020B0604020202020204" pitchFamily="34" charset="0"/>
              </a:rPr>
              <a:t> – ОПЛАТА СМАРТФОНОМ</a:t>
            </a:r>
          </a:p>
          <a:p>
            <a:pPr algn="ctr">
              <a:lnSpc>
                <a:spcPts val="1900"/>
              </a:lnSpc>
            </a:pPr>
            <a:r>
              <a:rPr lang="ru-RU" sz="2400" b="1" spc="-40" dirty="0">
                <a:solidFill>
                  <a:srgbClr val="112950"/>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F37A1EF1-973E-A90A-BB3B-D45784A9F419}"/>
              </a:ext>
            </a:extLst>
          </p:cNvPr>
          <p:cNvSpPr txBox="1"/>
          <p:nvPr/>
        </p:nvSpPr>
        <p:spPr>
          <a:xfrm>
            <a:off x="5564777" y="5575540"/>
            <a:ext cx="3740331" cy="738664"/>
          </a:xfrm>
          <a:prstGeom prst="rect">
            <a:avLst/>
          </a:prstGeom>
          <a:noFill/>
        </p:spPr>
        <p:txBody>
          <a:bodyPr wrap="square" rtlCol="0">
            <a:spAutoFit/>
          </a:bodyPr>
          <a:lstStyle/>
          <a:p>
            <a:r>
              <a:rPr lang="ru-RU" sz="1400" b="1" dirty="0">
                <a:solidFill>
                  <a:srgbClr val="0068FF"/>
                </a:solidFill>
                <a:latin typeface="Arial" panose="020B0604020202020204" pitchFamily="34" charset="0"/>
                <a:cs typeface="Arial" panose="020B0604020202020204" pitchFamily="34" charset="0"/>
              </a:rPr>
              <a:t>ПОЛУЧАЙТЕ СКИДКИ, БОНУСЫ </a:t>
            </a:r>
            <a:br>
              <a:rPr lang="ru-RU" sz="1400" b="1" dirty="0">
                <a:solidFill>
                  <a:srgbClr val="0068FF"/>
                </a:solidFill>
                <a:latin typeface="Arial" panose="020B0604020202020204" pitchFamily="34" charset="0"/>
                <a:cs typeface="Arial" panose="020B0604020202020204" pitchFamily="34" charset="0"/>
              </a:rPr>
            </a:br>
            <a:r>
              <a:rPr lang="ru-RU" sz="1400" b="1" dirty="0">
                <a:solidFill>
                  <a:srgbClr val="0068FF"/>
                </a:solidFill>
                <a:latin typeface="Arial" panose="020B0604020202020204" pitchFamily="34" charset="0"/>
                <a:cs typeface="Arial" panose="020B0604020202020204" pitchFamily="34" charset="0"/>
              </a:rPr>
              <a:t>И ПОДАРКИ В ПРОГРАММЕ ЛОЯЛЬНОСТИ</a:t>
            </a:r>
          </a:p>
        </p:txBody>
      </p:sp>
      <p:sp>
        <p:nvSpPr>
          <p:cNvPr id="9" name="TextBox 8">
            <a:extLst>
              <a:ext uri="{FF2B5EF4-FFF2-40B4-BE49-F238E27FC236}">
                <a16:creationId xmlns:a16="http://schemas.microsoft.com/office/drawing/2014/main" id="{5A6ED5D4-17E9-FF17-746C-328222B21B29}"/>
              </a:ext>
            </a:extLst>
          </p:cNvPr>
          <p:cNvSpPr txBox="1"/>
          <p:nvPr/>
        </p:nvSpPr>
        <p:spPr>
          <a:xfrm>
            <a:off x="628287" y="2599598"/>
            <a:ext cx="4974228"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ТЕХНОЛОГИЯ </a:t>
            </a:r>
            <a:r>
              <a:rPr lang="en-US" sz="2400" b="1" spc="-40" dirty="0">
                <a:solidFill>
                  <a:srgbClr val="112950"/>
                </a:solidFill>
                <a:latin typeface="Arial" panose="020B0604020202020204" pitchFamily="34" charset="0"/>
                <a:cs typeface="Arial" panose="020B0604020202020204" pitchFamily="34" charset="0"/>
              </a:rPr>
              <a:t>NFC</a:t>
            </a:r>
            <a:r>
              <a:rPr lang="ru-RU" sz="2400" b="1" spc="-40" dirty="0">
                <a:solidFill>
                  <a:srgbClr val="112950"/>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AAC2883D-35C5-6335-BA80-2CBC73AA914F}"/>
              </a:ext>
            </a:extLst>
          </p:cNvPr>
          <p:cNvSpPr txBox="1"/>
          <p:nvPr/>
        </p:nvSpPr>
        <p:spPr>
          <a:xfrm>
            <a:off x="5197929" y="4464007"/>
            <a:ext cx="1378858" cy="335989"/>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ГОТОВО</a:t>
            </a:r>
            <a:endParaRPr lang="ru-RU" sz="2000" b="1" spc="-40" dirty="0">
              <a:solidFill>
                <a:srgbClr val="11295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F5DC0F0-8BE0-B10F-C927-04DDC4948BDE}"/>
              </a:ext>
            </a:extLst>
          </p:cNvPr>
          <p:cNvSpPr txBox="1"/>
          <p:nvPr/>
        </p:nvSpPr>
        <p:spPr>
          <a:xfrm>
            <a:off x="4107523" y="3555399"/>
            <a:ext cx="1345475" cy="335989"/>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ПОДНЁС</a:t>
            </a:r>
            <a:endParaRPr lang="ru-RU" sz="2000" b="1" spc="-40"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432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Изображение выглядит как одежда, текст, человек, обувь&#10;&#10;Контент, сгенерированный ИИ, может содержать ошибки.">
            <a:extLst>
              <a:ext uri="{FF2B5EF4-FFF2-40B4-BE49-F238E27FC236}">
                <a16:creationId xmlns:a16="http://schemas.microsoft.com/office/drawing/2014/main" id="{7A7EA30F-3DF0-4B2E-BE28-96818C9FCB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EA333CC-089F-D607-77F2-156D4DF8614A}"/>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ВСЕ ПЛАТЕЖИ ВМЕСТЕ</a:t>
            </a:r>
          </a:p>
        </p:txBody>
      </p:sp>
      <p:sp>
        <p:nvSpPr>
          <p:cNvPr id="7" name="TextBox 6">
            <a:extLst>
              <a:ext uri="{FF2B5EF4-FFF2-40B4-BE49-F238E27FC236}">
                <a16:creationId xmlns:a16="http://schemas.microsoft.com/office/drawing/2014/main" id="{CCE6520B-B014-2A96-A635-EF05EA41EEE1}"/>
              </a:ext>
            </a:extLst>
          </p:cNvPr>
          <p:cNvSpPr txBox="1"/>
          <p:nvPr/>
        </p:nvSpPr>
        <p:spPr>
          <a:xfrm>
            <a:off x="3657600" y="6049091"/>
            <a:ext cx="2769325" cy="369332"/>
          </a:xfrm>
          <a:prstGeom prst="rect">
            <a:avLst/>
          </a:prstGeom>
          <a:noFill/>
        </p:spPr>
        <p:txBody>
          <a:bodyPr wrap="square" rtlCol="0">
            <a:spAutoFit/>
          </a:bodyPr>
          <a:lstStyle/>
          <a:p>
            <a:r>
              <a:rPr lang="ru-RU" b="1" dirty="0">
                <a:solidFill>
                  <a:srgbClr val="0068FF"/>
                </a:solidFill>
                <a:latin typeface="Arial" panose="020B0604020202020204" pitchFamily="34" charset="0"/>
                <a:cs typeface="Arial" panose="020B0604020202020204" pitchFamily="34" charset="0"/>
              </a:rPr>
              <a:t>24/7, БЕЗ ОЧЕРЕДЕЙ</a:t>
            </a:r>
          </a:p>
        </p:txBody>
      </p:sp>
      <p:sp>
        <p:nvSpPr>
          <p:cNvPr id="8" name="TextBox 7">
            <a:extLst>
              <a:ext uri="{FF2B5EF4-FFF2-40B4-BE49-F238E27FC236}">
                <a16:creationId xmlns:a16="http://schemas.microsoft.com/office/drawing/2014/main" id="{6FC0FEDA-D93E-50F9-0CE3-D0C7AF9C4E99}"/>
              </a:ext>
            </a:extLst>
          </p:cNvPr>
          <p:cNvSpPr txBox="1"/>
          <p:nvPr/>
        </p:nvSpPr>
        <p:spPr>
          <a:xfrm>
            <a:off x="338500" y="2452327"/>
            <a:ext cx="2233153" cy="345094"/>
          </a:xfrm>
          <a:prstGeom prst="rect">
            <a:avLst/>
          </a:prstGeom>
          <a:noFill/>
        </p:spPr>
        <p:txBody>
          <a:bodyPr wrap="square" rtlCol="0" anchor="b">
            <a:spAutoFit/>
          </a:bodyPr>
          <a:lstStyle/>
          <a:p>
            <a:pPr algn="ctr">
              <a:lnSpc>
                <a:spcPts val="1900"/>
              </a:lnSpc>
            </a:pPr>
            <a:r>
              <a:rPr lang="ru-RU" sz="2000" b="1" spc="-40" dirty="0">
                <a:solidFill>
                  <a:srgbClr val="112950"/>
                </a:solidFill>
                <a:latin typeface="Arial" panose="020B0604020202020204" pitchFamily="34" charset="0"/>
                <a:cs typeface="Arial" panose="020B0604020202020204" pitchFamily="34" charset="0"/>
              </a:rPr>
              <a:t>КОММУНАЛКА</a:t>
            </a:r>
          </a:p>
        </p:txBody>
      </p:sp>
      <p:sp>
        <p:nvSpPr>
          <p:cNvPr id="9" name="TextBox 8">
            <a:extLst>
              <a:ext uri="{FF2B5EF4-FFF2-40B4-BE49-F238E27FC236}">
                <a16:creationId xmlns:a16="http://schemas.microsoft.com/office/drawing/2014/main" id="{D9C6D554-E0BB-B967-77AC-4BADCD3D13AF}"/>
              </a:ext>
            </a:extLst>
          </p:cNvPr>
          <p:cNvSpPr txBox="1"/>
          <p:nvPr/>
        </p:nvSpPr>
        <p:spPr>
          <a:xfrm>
            <a:off x="3372305" y="3196134"/>
            <a:ext cx="2198318" cy="345094"/>
          </a:xfrm>
          <a:prstGeom prst="rect">
            <a:avLst/>
          </a:prstGeom>
          <a:noFill/>
        </p:spPr>
        <p:txBody>
          <a:bodyPr wrap="square" rtlCol="0" anchor="b">
            <a:spAutoFit/>
          </a:bodyPr>
          <a:lstStyle/>
          <a:p>
            <a:pPr algn="ctr">
              <a:lnSpc>
                <a:spcPts val="1900"/>
              </a:lnSpc>
            </a:pPr>
            <a:r>
              <a:rPr lang="ru-RU" sz="2000" b="1" spc="-40" dirty="0">
                <a:solidFill>
                  <a:srgbClr val="112950"/>
                </a:solidFill>
                <a:latin typeface="Arial" panose="020B0604020202020204" pitchFamily="34" charset="0"/>
                <a:cs typeface="Arial" panose="020B0604020202020204" pitchFamily="34" charset="0"/>
              </a:rPr>
              <a:t>СВЯЗЬ</a:t>
            </a:r>
          </a:p>
        </p:txBody>
      </p:sp>
      <p:sp>
        <p:nvSpPr>
          <p:cNvPr id="10" name="TextBox 9">
            <a:extLst>
              <a:ext uri="{FF2B5EF4-FFF2-40B4-BE49-F238E27FC236}">
                <a16:creationId xmlns:a16="http://schemas.microsoft.com/office/drawing/2014/main" id="{56A4DB2B-7C94-111D-5C6D-FF3EFEE10765}"/>
              </a:ext>
            </a:extLst>
          </p:cNvPr>
          <p:cNvSpPr txBox="1"/>
          <p:nvPr/>
        </p:nvSpPr>
        <p:spPr>
          <a:xfrm>
            <a:off x="3424556" y="5264420"/>
            <a:ext cx="2198318" cy="345094"/>
          </a:xfrm>
          <a:prstGeom prst="rect">
            <a:avLst/>
          </a:prstGeom>
          <a:noFill/>
        </p:spPr>
        <p:txBody>
          <a:bodyPr wrap="square" rtlCol="0" anchor="b">
            <a:spAutoFit/>
          </a:bodyPr>
          <a:lstStyle/>
          <a:p>
            <a:pPr algn="ctr">
              <a:lnSpc>
                <a:spcPts val="1900"/>
              </a:lnSpc>
            </a:pPr>
            <a:r>
              <a:rPr lang="ru-RU" sz="2000" b="1" spc="-40" dirty="0">
                <a:solidFill>
                  <a:srgbClr val="112950"/>
                </a:solidFill>
                <a:latin typeface="Arial" panose="020B0604020202020204" pitchFamily="34" charset="0"/>
                <a:cs typeface="Arial" panose="020B0604020202020204" pitchFamily="34" charset="0"/>
              </a:rPr>
              <a:t>НАЛОГИ</a:t>
            </a:r>
          </a:p>
        </p:txBody>
      </p:sp>
      <p:sp>
        <p:nvSpPr>
          <p:cNvPr id="11" name="TextBox 10">
            <a:extLst>
              <a:ext uri="{FF2B5EF4-FFF2-40B4-BE49-F238E27FC236}">
                <a16:creationId xmlns:a16="http://schemas.microsoft.com/office/drawing/2014/main" id="{91DAA9E0-21B2-C8CB-EEBD-39051BDB1E1F}"/>
              </a:ext>
            </a:extLst>
          </p:cNvPr>
          <p:cNvSpPr txBox="1"/>
          <p:nvPr/>
        </p:nvSpPr>
        <p:spPr>
          <a:xfrm>
            <a:off x="6356123" y="5311662"/>
            <a:ext cx="2198318" cy="345094"/>
          </a:xfrm>
          <a:prstGeom prst="rect">
            <a:avLst/>
          </a:prstGeom>
          <a:noFill/>
        </p:spPr>
        <p:txBody>
          <a:bodyPr wrap="square" rtlCol="0" anchor="b">
            <a:spAutoFit/>
          </a:bodyPr>
          <a:lstStyle/>
          <a:p>
            <a:pPr algn="ctr">
              <a:lnSpc>
                <a:spcPts val="1900"/>
              </a:lnSpc>
            </a:pPr>
            <a:r>
              <a:rPr lang="ru-RU" sz="2000" b="1" spc="-40" dirty="0">
                <a:solidFill>
                  <a:srgbClr val="112950"/>
                </a:solidFill>
                <a:latin typeface="Arial" panose="020B0604020202020204" pitchFamily="34" charset="0"/>
                <a:cs typeface="Arial" panose="020B0604020202020204" pitchFamily="34" charset="0"/>
              </a:rPr>
              <a:t>БИЛЕТЫ</a:t>
            </a:r>
          </a:p>
        </p:txBody>
      </p:sp>
      <p:sp>
        <p:nvSpPr>
          <p:cNvPr id="12" name="TextBox 11">
            <a:extLst>
              <a:ext uri="{FF2B5EF4-FFF2-40B4-BE49-F238E27FC236}">
                <a16:creationId xmlns:a16="http://schemas.microsoft.com/office/drawing/2014/main" id="{FCEFB1FF-4059-32DB-2755-7CC1CFD095DF}"/>
              </a:ext>
            </a:extLst>
          </p:cNvPr>
          <p:cNvSpPr txBox="1"/>
          <p:nvPr/>
        </p:nvSpPr>
        <p:spPr>
          <a:xfrm>
            <a:off x="8837112" y="5777302"/>
            <a:ext cx="2769325" cy="335989"/>
          </a:xfrm>
          <a:prstGeom prst="rect">
            <a:avLst/>
          </a:prstGeom>
          <a:noFill/>
        </p:spPr>
        <p:txBody>
          <a:bodyPr wrap="square" rtlCol="0" anchor="b">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БЛАГОТВОРИТЕЛЬНОСТЬ</a:t>
            </a:r>
          </a:p>
        </p:txBody>
      </p:sp>
    </p:spTree>
    <p:extLst>
      <p:ext uri="{BB962C8B-B14F-4D97-AF65-F5344CB8AC3E}">
        <p14:creationId xmlns:p14="http://schemas.microsoft.com/office/powerpoint/2010/main" val="2833766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Мобильный телефон, снимок экрана, гаджет&#10;&#10;Контент, сгенерированный ИИ, может содержать ошибки.">
            <a:extLst>
              <a:ext uri="{FF2B5EF4-FFF2-40B4-BE49-F238E27FC236}">
                <a16:creationId xmlns:a16="http://schemas.microsoft.com/office/drawing/2014/main" id="{C51DC91F-EA1A-B4A0-D709-99373F90CC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D6EA6B1-CCEE-1382-77A2-D3A3BDCE40AD}"/>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МОЙ </a:t>
            </a:r>
            <a:r>
              <a:rPr lang="en-US" sz="3600" b="1" dirty="0">
                <a:ln w="9525">
                  <a:noFill/>
                </a:ln>
                <a:solidFill>
                  <a:srgbClr val="112950"/>
                </a:solidFill>
                <a:latin typeface="Arial" panose="020B0604020202020204" pitchFamily="34" charset="0"/>
                <a:cs typeface="Arial" panose="020B0604020202020204" pitchFamily="34" charset="0"/>
              </a:rPr>
              <a:t>QR</a:t>
            </a:r>
            <a:endParaRPr lang="ru-RU" sz="3600" b="1" dirty="0">
              <a:ln w="9525">
                <a:noFill/>
              </a:ln>
              <a:solidFill>
                <a:srgbClr val="11295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0F446A1-6584-3A61-5D19-2451294E564F}"/>
              </a:ext>
            </a:extLst>
          </p:cNvPr>
          <p:cNvSpPr txBox="1"/>
          <p:nvPr/>
        </p:nvSpPr>
        <p:spPr>
          <a:xfrm>
            <a:off x="5425062" y="5852048"/>
            <a:ext cx="6425852" cy="615553"/>
          </a:xfrm>
          <a:prstGeom prst="rect">
            <a:avLst/>
          </a:prstGeom>
          <a:noFill/>
        </p:spPr>
        <p:txBody>
          <a:bodyPr wrap="square" rtlCol="0">
            <a:spAutoFit/>
          </a:bodyPr>
          <a:lstStyle/>
          <a:p>
            <a:r>
              <a:rPr lang="ru-RU" sz="1700" b="1" dirty="0">
                <a:solidFill>
                  <a:srgbClr val="0068FF"/>
                </a:solidFill>
                <a:latin typeface="Arial" panose="020B0604020202020204" pitchFamily="34" charset="0"/>
                <a:cs typeface="Arial" panose="020B0604020202020204" pitchFamily="34" charset="0"/>
              </a:rPr>
              <a:t>СОВРЕМЕННЫЕ ТЕХНОЛОГИИ УМЕЮТ БЫТЬ УМНЫМИ, ПРОСТЫМИ И ВЫГОДНЫМИ ОДНОВРЕМЕННО</a:t>
            </a:r>
          </a:p>
        </p:txBody>
      </p:sp>
      <p:sp>
        <p:nvSpPr>
          <p:cNvPr id="8" name="TextBox 7">
            <a:extLst>
              <a:ext uri="{FF2B5EF4-FFF2-40B4-BE49-F238E27FC236}">
                <a16:creationId xmlns:a16="http://schemas.microsoft.com/office/drawing/2014/main" id="{D6D7061A-8252-35B9-9EEC-26CF65E38E54}"/>
              </a:ext>
            </a:extLst>
          </p:cNvPr>
          <p:cNvSpPr txBox="1"/>
          <p:nvPr/>
        </p:nvSpPr>
        <p:spPr>
          <a:xfrm>
            <a:off x="4143829" y="1923812"/>
            <a:ext cx="7707085"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БЫСТРЫЕ ПЕРЕВОДЫ БЕЗ КОМИССИИ</a:t>
            </a:r>
          </a:p>
        </p:txBody>
      </p:sp>
      <p:sp>
        <p:nvSpPr>
          <p:cNvPr id="9" name="TextBox 8">
            <a:extLst>
              <a:ext uri="{FF2B5EF4-FFF2-40B4-BE49-F238E27FC236}">
                <a16:creationId xmlns:a16="http://schemas.microsoft.com/office/drawing/2014/main" id="{B7223708-BB52-15C1-C0C9-06DC133B8609}"/>
              </a:ext>
            </a:extLst>
          </p:cNvPr>
          <p:cNvSpPr txBox="1"/>
          <p:nvPr/>
        </p:nvSpPr>
        <p:spPr>
          <a:xfrm>
            <a:off x="4503107" y="3305420"/>
            <a:ext cx="7290148"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КОД В ГАЛЕРЕЕ ИЛИ НА ЭКРАНЕ ТЕЛЕФОНА</a:t>
            </a:r>
          </a:p>
        </p:txBody>
      </p:sp>
      <p:sp>
        <p:nvSpPr>
          <p:cNvPr id="10" name="TextBox 9">
            <a:extLst>
              <a:ext uri="{FF2B5EF4-FFF2-40B4-BE49-F238E27FC236}">
                <a16:creationId xmlns:a16="http://schemas.microsoft.com/office/drawing/2014/main" id="{D82352DE-70DE-2170-7773-48E4E951C2EA}"/>
              </a:ext>
            </a:extLst>
          </p:cNvPr>
          <p:cNvSpPr txBox="1"/>
          <p:nvPr/>
        </p:nvSpPr>
        <p:spPr>
          <a:xfrm>
            <a:off x="4910203" y="4667483"/>
            <a:ext cx="6789107"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БЕЗОПАСНО, БЕЗ ДАННЫХ КАРТЫ</a:t>
            </a:r>
          </a:p>
        </p:txBody>
      </p:sp>
    </p:spTree>
    <p:extLst>
      <p:ext uri="{BB962C8B-B14F-4D97-AF65-F5344CB8AC3E}">
        <p14:creationId xmlns:p14="http://schemas.microsoft.com/office/powerpoint/2010/main" val="354773199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496</TotalTime>
  <Words>7621</Words>
  <Application>Microsoft Office PowerPoint</Application>
  <PresentationFormat>Широкоэкранный</PresentationFormat>
  <Paragraphs>466</Paragraphs>
  <Slides>22</Slides>
  <Notes>22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22</vt:i4>
      </vt:variant>
    </vt:vector>
  </HeadingPairs>
  <TitlesOfParts>
    <vt:vector size="29" baseType="lpstr">
      <vt:lpstr>Aptos</vt:lpstr>
      <vt:lpstr>Aptos Display</vt:lpstr>
      <vt:lpstr>Arial</vt:lpstr>
      <vt:lpstr>Calibri</vt:lpstr>
      <vt:lpstr>Symbol</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Сакович Юлия Вячеславовна</cp:lastModifiedBy>
  <cp:revision>31</cp:revision>
  <cp:lastPrinted>2026-02-23T05:47:28Z</cp:lastPrinted>
  <dcterms:created xsi:type="dcterms:W3CDTF">2026-02-18T11:37:00Z</dcterms:created>
  <dcterms:modified xsi:type="dcterms:W3CDTF">2026-03-12T08:51:59Z</dcterms:modified>
</cp:coreProperties>
</file>